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9" r:id="rId9"/>
    <p:sldId id="263" r:id="rId10"/>
    <p:sldId id="273" r:id="rId11"/>
    <p:sldId id="264" r:id="rId12"/>
    <p:sldId id="320" r:id="rId13"/>
    <p:sldId id="279" r:id="rId14"/>
    <p:sldId id="265" r:id="rId15"/>
    <p:sldId id="296" r:id="rId16"/>
    <p:sldId id="297" r:id="rId17"/>
    <p:sldId id="315" r:id="rId18"/>
    <p:sldId id="299" r:id="rId19"/>
    <p:sldId id="298" r:id="rId20"/>
    <p:sldId id="266" r:id="rId21"/>
    <p:sldId id="337" r:id="rId22"/>
    <p:sldId id="267" r:id="rId23"/>
    <p:sldId id="268" r:id="rId24"/>
    <p:sldId id="269" r:id="rId25"/>
    <p:sldId id="272" r:id="rId26"/>
    <p:sldId id="321" r:id="rId27"/>
    <p:sldId id="274" r:id="rId28"/>
    <p:sldId id="275" r:id="rId29"/>
    <p:sldId id="276" r:id="rId30"/>
    <p:sldId id="316" r:id="rId31"/>
    <p:sldId id="317" r:id="rId32"/>
    <p:sldId id="318" r:id="rId33"/>
    <p:sldId id="277" r:id="rId34"/>
    <p:sldId id="278" r:id="rId35"/>
    <p:sldId id="281" r:id="rId36"/>
    <p:sldId id="336" r:id="rId37"/>
    <p:sldId id="282" r:id="rId38"/>
    <p:sldId id="283" r:id="rId39"/>
    <p:sldId id="284" r:id="rId40"/>
    <p:sldId id="288" r:id="rId41"/>
    <p:sldId id="287" r:id="rId42"/>
    <p:sldId id="286" r:id="rId43"/>
    <p:sldId id="285" r:id="rId44"/>
    <p:sldId id="290" r:id="rId45"/>
    <p:sldId id="289" r:id="rId46"/>
    <p:sldId id="291" r:id="rId47"/>
    <p:sldId id="294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13" r:id="rId58"/>
    <p:sldId id="314" r:id="rId59"/>
    <p:sldId id="310" r:id="rId60"/>
    <p:sldId id="309" r:id="rId61"/>
    <p:sldId id="311" r:id="rId62"/>
    <p:sldId id="323" r:id="rId63"/>
    <p:sldId id="324" r:id="rId64"/>
    <p:sldId id="325" r:id="rId65"/>
    <p:sldId id="328" r:id="rId66"/>
    <p:sldId id="329" r:id="rId67"/>
    <p:sldId id="331" r:id="rId68"/>
    <p:sldId id="332" r:id="rId69"/>
    <p:sldId id="333" r:id="rId70"/>
    <p:sldId id="335" r:id="rId71"/>
    <p:sldId id="334" r:id="rId72"/>
    <p:sldId id="312" r:id="rId7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2016%20KEMAL%20ANAL&#304;ZLER\2016%20B&#304;R&#304;MLER%20TOPLAM%20ANAL&#304;Z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2016%20KEMAL%20ANAL&#304;ZLER\2016%20B&#304;R&#304;MLER%20TOPLAM%20ANAL&#304;Z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HANDAN%20%20ARALIK%20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2016%20KEMAL%20ANAL&#304;ZLER\2016%20B&#304;R&#304;MLER%20TOPLAM%20ANAL&#304;Z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2016%20KEMAL%20ANAL&#304;ZLER\2016%20MUHASEBE%20RAPOR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2016%20KEMAL%20ANAL&#304;ZLER\2016%20MUHASEBE%20RAPOR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TSO9\Desktop\2016%20KEMAL%20ANAL&#304;ZLER\2016%20MUHASEBE%20RAPO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>
        <c:manualLayout>
          <c:layoutTarget val="inner"/>
          <c:xMode val="edge"/>
          <c:yMode val="edge"/>
          <c:x val="6.1490594925634849E-2"/>
          <c:y val="0.11357564632924835"/>
          <c:w val="0.74391173325556881"/>
          <c:h val="0.64348088176843732"/>
        </c:manualLayout>
      </c:layout>
      <c:barChart>
        <c:barDir val="col"/>
        <c:grouping val="clustered"/>
        <c:ser>
          <c:idx val="0"/>
          <c:order val="0"/>
          <c:tx>
            <c:strRef>
              <c:f>Sayfa1!$B$102</c:f>
              <c:strCache>
                <c:ptCount val="1"/>
                <c:pt idx="0">
                  <c:v>OCAK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Sayfa1!$B$103:$B$114</c:f>
              <c:numCache>
                <c:formatCode>General</c:formatCode>
                <c:ptCount val="12"/>
                <c:pt idx="0">
                  <c:v>10</c:v>
                </c:pt>
                <c:pt idx="1">
                  <c:v>1</c:v>
                </c:pt>
                <c:pt idx="2">
                  <c:v>17</c:v>
                </c:pt>
                <c:pt idx="3">
                  <c:v>0</c:v>
                </c:pt>
                <c:pt idx="4">
                  <c:v>104</c:v>
                </c:pt>
                <c:pt idx="5">
                  <c:v>48</c:v>
                </c:pt>
                <c:pt idx="6">
                  <c:v>6</c:v>
                </c:pt>
                <c:pt idx="7">
                  <c:v>29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Sayfa1!$C$102</c:f>
              <c:strCache>
                <c:ptCount val="1"/>
                <c:pt idx="0">
                  <c:v>ŞUBAT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Sayfa1!$C$103:$C$114</c:f>
              <c:numCache>
                <c:formatCode>General</c:formatCode>
                <c:ptCount val="12"/>
                <c:pt idx="0">
                  <c:v>5</c:v>
                </c:pt>
                <c:pt idx="1">
                  <c:v>1</c:v>
                </c:pt>
                <c:pt idx="2">
                  <c:v>26</c:v>
                </c:pt>
                <c:pt idx="3">
                  <c:v>3</c:v>
                </c:pt>
                <c:pt idx="4">
                  <c:v>84</c:v>
                </c:pt>
                <c:pt idx="5">
                  <c:v>130</c:v>
                </c:pt>
                <c:pt idx="6">
                  <c:v>4</c:v>
                </c:pt>
                <c:pt idx="7">
                  <c:v>25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</c:ser>
        <c:ser>
          <c:idx val="2"/>
          <c:order val="2"/>
          <c:tx>
            <c:strRef>
              <c:f>Sayfa1!$D$102</c:f>
              <c:strCache>
                <c:ptCount val="1"/>
                <c:pt idx="0">
                  <c:v>MART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Sayfa1!$D$103:$D$114</c:f>
              <c:numCache>
                <c:formatCode>General</c:formatCode>
                <c:ptCount val="12"/>
                <c:pt idx="0">
                  <c:v>9</c:v>
                </c:pt>
                <c:pt idx="1">
                  <c:v>1</c:v>
                </c:pt>
                <c:pt idx="2">
                  <c:v>47</c:v>
                </c:pt>
                <c:pt idx="3">
                  <c:v>1</c:v>
                </c:pt>
                <c:pt idx="4">
                  <c:v>92</c:v>
                </c:pt>
                <c:pt idx="5">
                  <c:v>155</c:v>
                </c:pt>
                <c:pt idx="6">
                  <c:v>10</c:v>
                </c:pt>
                <c:pt idx="7">
                  <c:v>16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</c:ser>
        <c:ser>
          <c:idx val="3"/>
          <c:order val="3"/>
          <c:tx>
            <c:strRef>
              <c:f>Sayfa1!$E$102</c:f>
              <c:strCache>
                <c:ptCount val="1"/>
                <c:pt idx="0">
                  <c:v>NİSAN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Sayfa1!$E$103:$E$114</c:f>
              <c:numCache>
                <c:formatCode>General</c:formatCode>
                <c:ptCount val="12"/>
                <c:pt idx="0">
                  <c:v>4</c:v>
                </c:pt>
                <c:pt idx="1">
                  <c:v>0</c:v>
                </c:pt>
                <c:pt idx="2">
                  <c:v>44</c:v>
                </c:pt>
                <c:pt idx="3">
                  <c:v>1</c:v>
                </c:pt>
                <c:pt idx="4">
                  <c:v>83</c:v>
                </c:pt>
                <c:pt idx="5">
                  <c:v>115</c:v>
                </c:pt>
                <c:pt idx="6">
                  <c:v>10</c:v>
                </c:pt>
                <c:pt idx="7">
                  <c:v>13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4"/>
          <c:order val="4"/>
          <c:tx>
            <c:strRef>
              <c:f>Sayfa1!$F$102</c:f>
              <c:strCache>
                <c:ptCount val="1"/>
                <c:pt idx="0">
                  <c:v>MAYIS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Sayfa1!$F$103:$F$114</c:f>
              <c:numCache>
                <c:formatCode>General</c:formatCode>
                <c:ptCount val="12"/>
                <c:pt idx="0">
                  <c:v>12</c:v>
                </c:pt>
                <c:pt idx="1">
                  <c:v>0</c:v>
                </c:pt>
                <c:pt idx="2">
                  <c:v>19</c:v>
                </c:pt>
                <c:pt idx="3">
                  <c:v>7</c:v>
                </c:pt>
                <c:pt idx="4">
                  <c:v>63</c:v>
                </c:pt>
                <c:pt idx="5">
                  <c:v>100</c:v>
                </c:pt>
                <c:pt idx="6">
                  <c:v>5</c:v>
                </c:pt>
                <c:pt idx="7">
                  <c:v>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5"/>
          <c:order val="5"/>
          <c:tx>
            <c:strRef>
              <c:f>Sayfa1!$G$102</c:f>
              <c:strCache>
                <c:ptCount val="1"/>
                <c:pt idx="0">
                  <c:v>HAZİRAN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Sayfa1!$G$103:$G$114</c:f>
              <c:numCache>
                <c:formatCode>General</c:formatCode>
                <c:ptCount val="12"/>
                <c:pt idx="0">
                  <c:v>10</c:v>
                </c:pt>
                <c:pt idx="1">
                  <c:v>0</c:v>
                </c:pt>
                <c:pt idx="2">
                  <c:v>21</c:v>
                </c:pt>
                <c:pt idx="3">
                  <c:v>9</c:v>
                </c:pt>
                <c:pt idx="4">
                  <c:v>51</c:v>
                </c:pt>
                <c:pt idx="5">
                  <c:v>320</c:v>
                </c:pt>
                <c:pt idx="6">
                  <c:v>10</c:v>
                </c:pt>
                <c:pt idx="7">
                  <c:v>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6"/>
          <c:order val="6"/>
          <c:tx>
            <c:strRef>
              <c:f>Sayfa1!$H$102</c:f>
              <c:strCache>
                <c:ptCount val="1"/>
                <c:pt idx="0">
                  <c:v>TEMMUZ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Sayfa1!$H$103:$H$114</c:f>
              <c:numCache>
                <c:formatCode>General</c:formatCode>
                <c:ptCount val="12"/>
                <c:pt idx="0">
                  <c:v>5</c:v>
                </c:pt>
                <c:pt idx="1">
                  <c:v>0</c:v>
                </c:pt>
                <c:pt idx="2">
                  <c:v>15</c:v>
                </c:pt>
                <c:pt idx="3">
                  <c:v>1</c:v>
                </c:pt>
                <c:pt idx="4">
                  <c:v>62</c:v>
                </c:pt>
                <c:pt idx="5">
                  <c:v>63</c:v>
                </c:pt>
                <c:pt idx="6">
                  <c:v>5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</c:ser>
        <c:ser>
          <c:idx val="7"/>
          <c:order val="7"/>
          <c:tx>
            <c:strRef>
              <c:f>Sayfa1!$I$102</c:f>
              <c:strCache>
                <c:ptCount val="1"/>
                <c:pt idx="0">
                  <c:v>AGUSTOS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Sayfa1!$I$103:$I$114</c:f>
              <c:numCache>
                <c:formatCode>General</c:formatCode>
                <c:ptCount val="12"/>
                <c:pt idx="0">
                  <c:v>9</c:v>
                </c:pt>
                <c:pt idx="1">
                  <c:v>0</c:v>
                </c:pt>
                <c:pt idx="2">
                  <c:v>47</c:v>
                </c:pt>
                <c:pt idx="3">
                  <c:v>2</c:v>
                </c:pt>
                <c:pt idx="4">
                  <c:v>31</c:v>
                </c:pt>
                <c:pt idx="5">
                  <c:v>80</c:v>
                </c:pt>
                <c:pt idx="6">
                  <c:v>2</c:v>
                </c:pt>
                <c:pt idx="7">
                  <c:v>15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8"/>
          <c:order val="8"/>
          <c:tx>
            <c:strRef>
              <c:f>Sayfa1!$J$102</c:f>
              <c:strCache>
                <c:ptCount val="1"/>
                <c:pt idx="0">
                  <c:v>EYLÜL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Sayfa1!$J$103:$J$114</c:f>
              <c:numCache>
                <c:formatCode>General</c:formatCode>
                <c:ptCount val="12"/>
                <c:pt idx="0">
                  <c:v>11</c:v>
                </c:pt>
                <c:pt idx="1">
                  <c:v>0</c:v>
                </c:pt>
                <c:pt idx="2">
                  <c:v>19</c:v>
                </c:pt>
                <c:pt idx="3">
                  <c:v>1</c:v>
                </c:pt>
                <c:pt idx="4">
                  <c:v>20</c:v>
                </c:pt>
                <c:pt idx="5">
                  <c:v>40</c:v>
                </c:pt>
                <c:pt idx="6">
                  <c:v>4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9"/>
          <c:order val="9"/>
          <c:tx>
            <c:strRef>
              <c:f>Sayfa1!$K$102</c:f>
              <c:strCache>
                <c:ptCount val="1"/>
                <c:pt idx="0">
                  <c:v>EKİM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Sayfa1!$K$103:$K$114</c:f>
              <c:numCache>
                <c:formatCode>General</c:formatCode>
                <c:ptCount val="12"/>
                <c:pt idx="0">
                  <c:v>5</c:v>
                </c:pt>
                <c:pt idx="1">
                  <c:v>0</c:v>
                </c:pt>
                <c:pt idx="2">
                  <c:v>19</c:v>
                </c:pt>
                <c:pt idx="3">
                  <c:v>4</c:v>
                </c:pt>
                <c:pt idx="4">
                  <c:v>29</c:v>
                </c:pt>
                <c:pt idx="5">
                  <c:v>52</c:v>
                </c:pt>
                <c:pt idx="6">
                  <c:v>1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0"/>
          <c:order val="10"/>
          <c:tx>
            <c:strRef>
              <c:f>Sayfa1!$L$102</c:f>
              <c:strCache>
                <c:ptCount val="1"/>
                <c:pt idx="0">
                  <c:v>KASIM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Sayfa1!$L$103:$L$114</c:f>
              <c:numCache>
                <c:formatCode>General</c:formatCode>
                <c:ptCount val="12"/>
                <c:pt idx="0">
                  <c:v>7</c:v>
                </c:pt>
                <c:pt idx="1">
                  <c:v>0</c:v>
                </c:pt>
                <c:pt idx="2">
                  <c:v>15</c:v>
                </c:pt>
                <c:pt idx="3">
                  <c:v>0</c:v>
                </c:pt>
                <c:pt idx="4">
                  <c:v>42</c:v>
                </c:pt>
                <c:pt idx="5">
                  <c:v>87</c:v>
                </c:pt>
                <c:pt idx="6">
                  <c:v>6</c:v>
                </c:pt>
                <c:pt idx="7">
                  <c:v>23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1"/>
          <c:order val="11"/>
          <c:tx>
            <c:strRef>
              <c:f>Sayfa1!$M$102</c:f>
              <c:strCache>
                <c:ptCount val="1"/>
                <c:pt idx="0">
                  <c:v>ARALIK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Sayfa1!$M$103:$M$114</c:f>
              <c:numCache>
                <c:formatCode>General</c:formatCode>
                <c:ptCount val="12"/>
                <c:pt idx="0">
                  <c:v>7</c:v>
                </c:pt>
                <c:pt idx="1">
                  <c:v>0</c:v>
                </c:pt>
                <c:pt idx="2">
                  <c:v>21</c:v>
                </c:pt>
                <c:pt idx="3">
                  <c:v>0</c:v>
                </c:pt>
                <c:pt idx="4">
                  <c:v>55</c:v>
                </c:pt>
                <c:pt idx="5">
                  <c:v>83</c:v>
                </c:pt>
                <c:pt idx="6">
                  <c:v>6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</c:ser>
        <c:ser>
          <c:idx val="12"/>
          <c:order val="12"/>
          <c:tx>
            <c:strRef>
              <c:f>Sayfa1!$N$102</c:f>
              <c:strCache>
                <c:ptCount val="1"/>
                <c:pt idx="0">
                  <c:v>TOPLAM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Sayfa1!$N$103:$N$114</c:f>
              <c:numCache>
                <c:formatCode>General</c:formatCode>
                <c:ptCount val="12"/>
                <c:pt idx="0">
                  <c:v>94</c:v>
                </c:pt>
                <c:pt idx="1">
                  <c:v>3</c:v>
                </c:pt>
                <c:pt idx="2">
                  <c:v>310</c:v>
                </c:pt>
                <c:pt idx="3">
                  <c:v>29</c:v>
                </c:pt>
                <c:pt idx="4">
                  <c:v>716</c:v>
                </c:pt>
                <c:pt idx="5">
                  <c:v>1273</c:v>
                </c:pt>
                <c:pt idx="6">
                  <c:v>69</c:v>
                </c:pt>
                <c:pt idx="7">
                  <c:v>147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6</c:v>
                </c:pt>
              </c:numCache>
            </c:numRef>
          </c:val>
        </c:ser>
        <c:ser>
          <c:idx val="13"/>
          <c:order val="13"/>
          <c:tx>
            <c:strRef>
              <c:f>Sayfa1!$O$102</c:f>
              <c:strCache>
                <c:ptCount val="1"/>
                <c:pt idx="0">
                  <c:v>AYLIK ORTALAMA</c:v>
                </c:pt>
              </c:strCache>
            </c:strRef>
          </c:tx>
          <c:cat>
            <c:strRef>
              <c:f>Sayfa1!$A$103:$A$114</c:f>
              <c:strCache>
                <c:ptCount val="12"/>
                <c:pt idx="0">
                  <c:v>KAPASİTE</c:v>
                </c:pt>
                <c:pt idx="1">
                  <c:v>İMALAT YET. BELGESİ</c:v>
                </c:pt>
                <c:pt idx="2">
                  <c:v>İŞ MAKİNASI</c:v>
                </c:pt>
                <c:pt idx="3">
                  <c:v>ZAYİİ İŞ MAKİNASI</c:v>
                </c:pt>
                <c:pt idx="4">
                  <c:v>SAYISAL TAKOGRAF KARTI</c:v>
                </c:pt>
                <c:pt idx="5">
                  <c:v>K BELGESİ TAŞIT İLAVE  </c:v>
                </c:pt>
                <c:pt idx="6">
                  <c:v>K-YETKİ BELGESİ İŞLEMİ</c:v>
                </c:pt>
                <c:pt idx="7">
                  <c:v>K-YETKİ BELGESİ YAZIŞMA</c:v>
                </c:pt>
                <c:pt idx="8">
                  <c:v>FİİLİ TÜKETİM BELGESİ</c:v>
                </c:pt>
                <c:pt idx="9">
                  <c:v>YERLİ MALI BELGESİ</c:v>
                </c:pt>
                <c:pt idx="10">
                  <c:v>TÜRK MALI BELGESİ</c:v>
                </c:pt>
                <c:pt idx="11">
                  <c:v>(DİB) FİİLİ ÜRETİM TESPİTİ</c:v>
                </c:pt>
              </c:strCache>
            </c:strRef>
          </c:cat>
          <c:val>
            <c:numRef>
              <c:f>Sayfa1!$O$103:$O$114</c:f>
              <c:numCache>
                <c:formatCode>General</c:formatCode>
                <c:ptCount val="12"/>
                <c:pt idx="0">
                  <c:v>7.833333333333357</c:v>
                </c:pt>
                <c:pt idx="1">
                  <c:v>0.25</c:v>
                </c:pt>
                <c:pt idx="2">
                  <c:v>25.833333333333179</c:v>
                </c:pt>
                <c:pt idx="3">
                  <c:v>2.4166666666666567</c:v>
                </c:pt>
                <c:pt idx="4">
                  <c:v>59.666666666666345</c:v>
                </c:pt>
                <c:pt idx="5">
                  <c:v>106.08333333333299</c:v>
                </c:pt>
                <c:pt idx="6">
                  <c:v>5.75</c:v>
                </c:pt>
                <c:pt idx="7">
                  <c:v>12.25</c:v>
                </c:pt>
                <c:pt idx="8">
                  <c:v>0.25</c:v>
                </c:pt>
                <c:pt idx="9">
                  <c:v>0</c:v>
                </c:pt>
                <c:pt idx="10">
                  <c:v>0</c:v>
                </c:pt>
                <c:pt idx="11">
                  <c:v>0.5</c:v>
                </c:pt>
              </c:numCache>
            </c:numRef>
          </c:val>
        </c:ser>
        <c:axId val="56528256"/>
        <c:axId val="56538240"/>
      </c:barChart>
      <c:catAx>
        <c:axId val="56528256"/>
        <c:scaling>
          <c:orientation val="minMax"/>
        </c:scaling>
        <c:axPos val="b"/>
        <c:tickLblPos val="nextTo"/>
        <c:crossAx val="56538240"/>
        <c:crosses val="autoZero"/>
        <c:auto val="1"/>
        <c:lblAlgn val="ctr"/>
        <c:lblOffset val="100"/>
      </c:catAx>
      <c:valAx>
        <c:axId val="56538240"/>
        <c:scaling>
          <c:orientation val="minMax"/>
        </c:scaling>
        <c:axPos val="l"/>
        <c:majorGridlines/>
        <c:numFmt formatCode="General" sourceLinked="1"/>
        <c:tickLblPos val="nextTo"/>
        <c:crossAx val="56528256"/>
        <c:crosses val="autoZero"/>
        <c:crossBetween val="between"/>
      </c:valAx>
      <c:sp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rgbClr val="2DA2BF">
                <a:tint val="44500"/>
                <a:satMod val="160000"/>
              </a:srgbClr>
            </a:gs>
            <a:gs pos="100000">
              <a:srgbClr val="2DA2BF">
                <a:tint val="23500"/>
                <a:satMod val="160000"/>
              </a:srgb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82881403713424695"/>
          <c:y val="2.5987861727549605E-2"/>
          <c:w val="0.16346991348303802"/>
          <c:h val="0.80216035912246075"/>
        </c:manualLayout>
      </c:layout>
      <c:txPr>
        <a:bodyPr/>
        <a:lstStyle/>
        <a:p>
          <a:pPr rtl="0">
            <a:defRPr/>
          </a:pPr>
          <a:endParaRPr lang="tr-TR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Sayfa1!$A$184</c:f>
              <c:strCache>
                <c:ptCount val="1"/>
                <c:pt idx="0">
                  <c:v>BASINDA YER ALMA SAYISI</c:v>
                </c:pt>
              </c:strCache>
            </c:strRef>
          </c:tx>
          <c:cat>
            <c:strRef>
              <c:f>Sayfa1!$B$182:$O$183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Sayfa1!$B$184:$O$184</c:f>
              <c:numCache>
                <c:formatCode>General</c:formatCode>
                <c:ptCount val="14"/>
                <c:pt idx="0">
                  <c:v>24</c:v>
                </c:pt>
                <c:pt idx="1">
                  <c:v>20</c:v>
                </c:pt>
                <c:pt idx="2">
                  <c:v>39</c:v>
                </c:pt>
                <c:pt idx="3">
                  <c:v>58</c:v>
                </c:pt>
                <c:pt idx="4">
                  <c:v>53</c:v>
                </c:pt>
                <c:pt idx="5">
                  <c:v>59</c:v>
                </c:pt>
                <c:pt idx="6">
                  <c:v>27</c:v>
                </c:pt>
                <c:pt idx="7">
                  <c:v>28</c:v>
                </c:pt>
                <c:pt idx="8">
                  <c:v>30</c:v>
                </c:pt>
                <c:pt idx="9">
                  <c:v>29</c:v>
                </c:pt>
                <c:pt idx="10">
                  <c:v>52</c:v>
                </c:pt>
                <c:pt idx="11">
                  <c:v>42</c:v>
                </c:pt>
                <c:pt idx="12">
                  <c:v>461</c:v>
                </c:pt>
                <c:pt idx="13">
                  <c:v>38.416666666666195</c:v>
                </c:pt>
              </c:numCache>
            </c:numRef>
          </c:val>
        </c:ser>
        <c:axId val="56556928"/>
        <c:axId val="55825536"/>
      </c:barChart>
      <c:catAx>
        <c:axId val="56556928"/>
        <c:scaling>
          <c:orientation val="minMax"/>
        </c:scaling>
        <c:axPos val="b"/>
        <c:tickLblPos val="nextTo"/>
        <c:crossAx val="55825536"/>
        <c:crosses val="autoZero"/>
        <c:auto val="1"/>
        <c:lblAlgn val="ctr"/>
        <c:lblOffset val="100"/>
      </c:catAx>
      <c:valAx>
        <c:axId val="55825536"/>
        <c:scaling>
          <c:orientation val="minMax"/>
        </c:scaling>
        <c:axPos val="l"/>
        <c:majorGridlines/>
        <c:numFmt formatCode="General" sourceLinked="1"/>
        <c:tickLblPos val="nextTo"/>
        <c:crossAx val="565569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>
        <c:manualLayout>
          <c:layoutTarget val="inner"/>
          <c:xMode val="edge"/>
          <c:yMode val="edge"/>
          <c:x val="0.15084542809419729"/>
          <c:y val="6.1801853239935374E-2"/>
          <c:w val="0.56344356955380581"/>
          <c:h val="0.62111312526456253"/>
        </c:manualLayout>
      </c:layout>
      <c:bar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GERÇEK KİŞİ KAYIT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Sheet1!$B$3:$O$3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TÜZEL KİŞİ KAYIT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Sheet1!$B$4:$O$4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ŞUBE AÇILIŞ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Sheet1!$B$5:$O$5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ŞUBE KAPANIŞ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Sheet1!$B$6:$O$6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Sheet1!$A$7</c:f>
              <c:strCache>
                <c:ptCount val="1"/>
                <c:pt idx="0">
                  <c:v>TEKNİK PERSONEL GİRİŞ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Sheet1!$B$7:$O$7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5</c:v>
                </c:pt>
                <c:pt idx="13">
                  <c:v>0.41666666666666813</c:v>
                </c:pt>
              </c:numCache>
            </c:numRef>
          </c:val>
        </c:ser>
        <c:ser>
          <c:idx val="5"/>
          <c:order val="5"/>
          <c:tx>
            <c:strRef>
              <c:f>Sheet1!$A$8</c:f>
              <c:strCache>
                <c:ptCount val="1"/>
                <c:pt idx="0">
                  <c:v>TEKNİK PERSONEL ÇIKIŞ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Sheet1!$B$8:$O$8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2</c:v>
                </c:pt>
                <c:pt idx="13">
                  <c:v>0.16666666666666666</c:v>
                </c:pt>
              </c:numCache>
            </c:numRef>
          </c:val>
        </c:ser>
        <c:ser>
          <c:idx val="6"/>
          <c:order val="6"/>
          <c:tx>
            <c:strRef>
              <c:f>Sheet1!$A$9</c:f>
              <c:strCache>
                <c:ptCount val="1"/>
                <c:pt idx="0">
                  <c:v>STATİK IP GİRİŞİ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Sheet1!$B$9:$O$9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8.3333333333333343E-2</c:v>
                </c:pt>
              </c:numCache>
            </c:numRef>
          </c:val>
        </c:ser>
        <c:ser>
          <c:idx val="7"/>
          <c:order val="7"/>
          <c:tx>
            <c:strRef>
              <c:f>Sheet1!$A$10</c:f>
              <c:strCache>
                <c:ptCount val="1"/>
                <c:pt idx="0">
                  <c:v>SERMAYE ARTIŞI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Sheet1!$B$10:$O$10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4</c:v>
                </c:pt>
                <c:pt idx="10">
                  <c:v>2</c:v>
                </c:pt>
                <c:pt idx="11">
                  <c:v>0</c:v>
                </c:pt>
                <c:pt idx="12">
                  <c:v>7</c:v>
                </c:pt>
                <c:pt idx="13">
                  <c:v>0.58333333333333337</c:v>
                </c:pt>
              </c:numCache>
            </c:numRef>
          </c:val>
        </c:ser>
        <c:ser>
          <c:idx val="8"/>
          <c:order val="8"/>
          <c:tx>
            <c:strRef>
              <c:f>Sheet1!$A$11</c:f>
              <c:strCache>
                <c:ptCount val="1"/>
                <c:pt idx="0">
                  <c:v>FİZİKİ ŞARTLAR TETKİK RAPORU</c:v>
                </c:pt>
              </c:strCache>
            </c:strRef>
          </c:tx>
          <c:cat>
            <c:strRef>
              <c:f>Sheet1!$B$1:$O$2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AYLIK ORTALAMA</c:v>
                </c:pt>
              </c:strCache>
            </c:strRef>
          </c:cat>
          <c:val>
            <c:numRef>
              <c:f>Sheet1!$B$11:$O$11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0.16666666666666666</c:v>
                </c:pt>
              </c:numCache>
            </c:numRef>
          </c:val>
        </c:ser>
        <c:axId val="61967744"/>
        <c:axId val="61985920"/>
      </c:barChart>
      <c:catAx>
        <c:axId val="61967744"/>
        <c:scaling>
          <c:orientation val="minMax"/>
        </c:scaling>
        <c:axPos val="b"/>
        <c:tickLblPos val="nextTo"/>
        <c:crossAx val="61985920"/>
        <c:crosses val="autoZero"/>
        <c:auto val="1"/>
        <c:lblAlgn val="ctr"/>
        <c:lblOffset val="100"/>
      </c:catAx>
      <c:valAx>
        <c:axId val="61985920"/>
        <c:scaling>
          <c:orientation val="minMax"/>
        </c:scaling>
        <c:axPos val="l"/>
        <c:majorGridlines/>
        <c:numFmt formatCode="General" sourceLinked="1"/>
        <c:tickLblPos val="nextTo"/>
        <c:crossAx val="61967744"/>
        <c:crosses val="autoZero"/>
        <c:crossBetween val="between"/>
      </c:valAx>
      <c:spPr>
        <a:gradFill>
          <a:gsLst>
            <a:gs pos="0">
              <a:srgbClr val="DA1F28"/>
            </a:gs>
            <a:gs pos="50000">
              <a:srgbClr val="2DA2BF">
                <a:tint val="44500"/>
                <a:satMod val="160000"/>
              </a:srgbClr>
            </a:gs>
            <a:gs pos="100000">
              <a:srgbClr val="2DA2BF">
                <a:tint val="23500"/>
                <a:satMod val="160000"/>
              </a:srgb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82184642319435774"/>
          <c:y val="0"/>
          <c:w val="0.17359230200475809"/>
          <c:h val="0.83027975794531972"/>
        </c:manualLayout>
      </c:layout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/>
      <c:barChart>
        <c:barDir val="col"/>
        <c:grouping val="clustered"/>
        <c:ser>
          <c:idx val="0"/>
          <c:order val="0"/>
          <c:tx>
            <c:strRef>
              <c:f>Sayfa1!$A$166</c:f>
              <c:strCache>
                <c:ptCount val="1"/>
                <c:pt idx="0">
                  <c:v>AYLIK GELİR</c:v>
                </c:pt>
              </c:strCache>
            </c:strRef>
          </c:tx>
          <c:cat>
            <c:strRef>
              <c:f>Sayfa1!$B$165:$O$165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 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ORTALAMA</c:v>
                </c:pt>
              </c:strCache>
            </c:strRef>
          </c:cat>
          <c:val>
            <c:numRef>
              <c:f>Sayfa1!$B$166:$O$166</c:f>
              <c:numCache>
                <c:formatCode>General</c:formatCode>
                <c:ptCount val="14"/>
                <c:pt idx="0">
                  <c:v>186160.65</c:v>
                </c:pt>
                <c:pt idx="1">
                  <c:v>154009.20000000001</c:v>
                </c:pt>
                <c:pt idx="2">
                  <c:v>196772.71000000011</c:v>
                </c:pt>
                <c:pt idx="3">
                  <c:v>129776.15000000002</c:v>
                </c:pt>
                <c:pt idx="4">
                  <c:v>139777.09</c:v>
                </c:pt>
                <c:pt idx="5">
                  <c:v>263244.27</c:v>
                </c:pt>
                <c:pt idx="6">
                  <c:v>188095.41999999998</c:v>
                </c:pt>
                <c:pt idx="7">
                  <c:v>182811.75</c:v>
                </c:pt>
                <c:pt idx="8">
                  <c:v>120484.98</c:v>
                </c:pt>
                <c:pt idx="9">
                  <c:v>182854.12</c:v>
                </c:pt>
                <c:pt idx="10">
                  <c:v>194841.76</c:v>
                </c:pt>
                <c:pt idx="11">
                  <c:v>241216.15</c:v>
                </c:pt>
                <c:pt idx="12">
                  <c:v>2180044.25</c:v>
                </c:pt>
                <c:pt idx="13">
                  <c:v>181670.35416666596</c:v>
                </c:pt>
              </c:numCache>
            </c:numRef>
          </c:val>
        </c:ser>
        <c:ser>
          <c:idx val="1"/>
          <c:order val="1"/>
          <c:tx>
            <c:strRef>
              <c:f>Sayfa1!$A$167</c:f>
              <c:strCache>
                <c:ptCount val="1"/>
                <c:pt idx="0">
                  <c:v>AYLIK GİDER</c:v>
                </c:pt>
              </c:strCache>
            </c:strRef>
          </c:tx>
          <c:cat>
            <c:strRef>
              <c:f>Sayfa1!$B$165:$O$165</c:f>
              <c:strCache>
                <c:ptCount val="14"/>
                <c:pt idx="0">
                  <c:v>OCAK</c:v>
                </c:pt>
                <c:pt idx="1">
                  <c:v>ŞUBAT</c:v>
                </c:pt>
                <c:pt idx="2">
                  <c:v>MART</c:v>
                </c:pt>
                <c:pt idx="3">
                  <c:v>NİSAN 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AGUSTOS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TOPLAM</c:v>
                </c:pt>
                <c:pt idx="13">
                  <c:v>ORTALAMA</c:v>
                </c:pt>
              </c:strCache>
            </c:strRef>
          </c:cat>
          <c:val>
            <c:numRef>
              <c:f>Sayfa1!$B$167:$O$167</c:f>
              <c:numCache>
                <c:formatCode>General</c:formatCode>
                <c:ptCount val="14"/>
                <c:pt idx="0">
                  <c:v>119000.61</c:v>
                </c:pt>
                <c:pt idx="1">
                  <c:v>79102.22</c:v>
                </c:pt>
                <c:pt idx="2">
                  <c:v>122037.88</c:v>
                </c:pt>
                <c:pt idx="3">
                  <c:v>151896.82999999943</c:v>
                </c:pt>
                <c:pt idx="4">
                  <c:v>79561.759999999995</c:v>
                </c:pt>
                <c:pt idx="5">
                  <c:v>139337.47</c:v>
                </c:pt>
                <c:pt idx="6">
                  <c:v>200526.41999999998</c:v>
                </c:pt>
                <c:pt idx="7">
                  <c:v>79175.66</c:v>
                </c:pt>
                <c:pt idx="8">
                  <c:v>145494.75</c:v>
                </c:pt>
                <c:pt idx="9">
                  <c:v>352969.02</c:v>
                </c:pt>
                <c:pt idx="10">
                  <c:v>535425.94999999937</c:v>
                </c:pt>
                <c:pt idx="11">
                  <c:v>259616.73</c:v>
                </c:pt>
                <c:pt idx="12">
                  <c:v>2264145.3000000003</c:v>
                </c:pt>
                <c:pt idx="13">
                  <c:v>188678.77500000011</c:v>
                </c:pt>
              </c:numCache>
            </c:numRef>
          </c:val>
        </c:ser>
        <c:axId val="62539648"/>
        <c:axId val="62541184"/>
      </c:barChart>
      <c:catAx>
        <c:axId val="62539648"/>
        <c:scaling>
          <c:orientation val="minMax"/>
        </c:scaling>
        <c:axPos val="b"/>
        <c:tickLblPos val="nextTo"/>
        <c:crossAx val="62541184"/>
        <c:crosses val="autoZero"/>
        <c:auto val="1"/>
        <c:lblAlgn val="ctr"/>
        <c:lblOffset val="100"/>
      </c:catAx>
      <c:valAx>
        <c:axId val="62541184"/>
        <c:scaling>
          <c:orientation val="minMax"/>
        </c:scaling>
        <c:axPos val="l"/>
        <c:majorGridlines/>
        <c:numFmt formatCode="General" sourceLinked="1"/>
        <c:tickLblPos val="nextTo"/>
        <c:crossAx val="62539648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chart>
    <c:plotArea>
      <c:layout>
        <c:manualLayout>
          <c:layoutTarget val="inner"/>
          <c:xMode val="edge"/>
          <c:yMode val="edge"/>
          <c:x val="0.13538961772609071"/>
          <c:y val="3.0641192074548882E-2"/>
          <c:w val="0.58539611417940352"/>
          <c:h val="0.78261528779907263"/>
        </c:manualLayout>
      </c:layout>
      <c:barChart>
        <c:barDir val="col"/>
        <c:grouping val="clustered"/>
        <c:ser>
          <c:idx val="0"/>
          <c:order val="0"/>
          <c:tx>
            <c:strRef>
              <c:f>Sayfa3!$B$4</c:f>
              <c:strCache>
                <c:ptCount val="1"/>
                <c:pt idx="0">
                  <c:v>Halk Bankası Vadesiz Mevduat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Sayfa3!$C$4:$O$4</c:f>
              <c:numCache>
                <c:formatCode>#,##0.00</c:formatCode>
                <c:ptCount val="13"/>
                <c:pt idx="0">
                  <c:v>81330.239999999991</c:v>
                </c:pt>
                <c:pt idx="1">
                  <c:v>120394.51</c:v>
                </c:pt>
                <c:pt idx="2">
                  <c:v>155073.44999999998</c:v>
                </c:pt>
                <c:pt idx="3">
                  <c:v>117843.56</c:v>
                </c:pt>
                <c:pt idx="4">
                  <c:v>119494.09</c:v>
                </c:pt>
                <c:pt idx="5">
                  <c:v>171518.11000000004</c:v>
                </c:pt>
                <c:pt idx="6">
                  <c:v>128818.88</c:v>
                </c:pt>
                <c:pt idx="7">
                  <c:v>351641.48000000021</c:v>
                </c:pt>
                <c:pt idx="8">
                  <c:v>478935.36</c:v>
                </c:pt>
                <c:pt idx="9">
                  <c:v>16853.55</c:v>
                </c:pt>
                <c:pt idx="10">
                  <c:v>82406</c:v>
                </c:pt>
                <c:pt idx="11">
                  <c:v>45888.46</c:v>
                </c:pt>
                <c:pt idx="12">
                  <c:v>1870197.6900000011</c:v>
                </c:pt>
              </c:numCache>
            </c:numRef>
          </c:val>
        </c:ser>
        <c:ser>
          <c:idx val="1"/>
          <c:order val="1"/>
          <c:tx>
            <c:strRef>
              <c:f>Sayfa3!$B$5</c:f>
              <c:strCache>
                <c:ptCount val="1"/>
                <c:pt idx="0">
                  <c:v>Halk Bankası Vadeli Mevduat (Aylık)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Sayfa3!$C$5:$O$5</c:f>
              <c:numCache>
                <c:formatCode>#,##0.00</c:formatCode>
                <c:ptCount val="13"/>
                <c:pt idx="0">
                  <c:v>265314.21000000002</c:v>
                </c:pt>
                <c:pt idx="1">
                  <c:v>267314.52</c:v>
                </c:pt>
                <c:pt idx="2">
                  <c:v>267314.52</c:v>
                </c:pt>
                <c:pt idx="3">
                  <c:v>399493.32</c:v>
                </c:pt>
                <c:pt idx="4">
                  <c:v>402993.68</c:v>
                </c:pt>
                <c:pt idx="5">
                  <c:v>406524.71</c:v>
                </c:pt>
                <c:pt idx="6">
                  <c:v>410086.68</c:v>
                </c:pt>
                <c:pt idx="7">
                  <c:v>413763.42000000022</c:v>
                </c:pt>
                <c:pt idx="8">
                  <c:v>417367.13999999996</c:v>
                </c:pt>
                <c:pt idx="9">
                  <c:v>745167.47</c:v>
                </c:pt>
                <c:pt idx="10">
                  <c:v>324000</c:v>
                </c:pt>
                <c:pt idx="11">
                  <c:v>0</c:v>
                </c:pt>
                <c:pt idx="12">
                  <c:v>4319339.67</c:v>
                </c:pt>
              </c:numCache>
            </c:numRef>
          </c:val>
        </c:ser>
        <c:ser>
          <c:idx val="2"/>
          <c:order val="2"/>
          <c:tx>
            <c:strRef>
              <c:f>Sayfa3!$B$6</c:f>
              <c:strCache>
                <c:ptCount val="1"/>
                <c:pt idx="0">
                  <c:v>Halk Bankası Pos Hesabı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Sayfa3!$C$6:$O$6</c:f>
              <c:numCache>
                <c:formatCode>#,##0.00</c:formatCode>
                <c:ptCount val="13"/>
                <c:pt idx="0">
                  <c:v>88036.4</c:v>
                </c:pt>
                <c:pt idx="1">
                  <c:v>102456.8</c:v>
                </c:pt>
                <c:pt idx="2">
                  <c:v>134639.06</c:v>
                </c:pt>
                <c:pt idx="3">
                  <c:v>27488.58</c:v>
                </c:pt>
                <c:pt idx="4">
                  <c:v>43387.840000000011</c:v>
                </c:pt>
                <c:pt idx="5">
                  <c:v>91431.73</c:v>
                </c:pt>
                <c:pt idx="6">
                  <c:v>114931.37000000002</c:v>
                </c:pt>
                <c:pt idx="7">
                  <c:v>145275.67000000001</c:v>
                </c:pt>
                <c:pt idx="8">
                  <c:v>163184.6</c:v>
                </c:pt>
                <c:pt idx="9">
                  <c:v>5600.38</c:v>
                </c:pt>
                <c:pt idx="10">
                  <c:v>57353.03</c:v>
                </c:pt>
                <c:pt idx="11">
                  <c:v>69804.670000000027</c:v>
                </c:pt>
                <c:pt idx="12">
                  <c:v>6189537.3599999994</c:v>
                </c:pt>
              </c:numCache>
            </c:numRef>
          </c:val>
        </c:ser>
        <c:ser>
          <c:idx val="3"/>
          <c:order val="3"/>
          <c:tx>
            <c:strRef>
              <c:f>Sayfa3!$B$7</c:f>
              <c:strCache>
                <c:ptCount val="1"/>
                <c:pt idx="0">
                  <c:v> Vadeli Mevduat (2-Aylık)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Sayfa3!$C$7:$O$7</c:f>
              <c:numCache>
                <c:formatCode>#,##0.00</c:formatCode>
                <c:ptCount val="13"/>
                <c:pt idx="0">
                  <c:v>1525256.1400000001</c:v>
                </c:pt>
                <c:pt idx="1">
                  <c:v>1525256.1400000001</c:v>
                </c:pt>
                <c:pt idx="2">
                  <c:v>1548416.74</c:v>
                </c:pt>
                <c:pt idx="3">
                  <c:v>1548416.74</c:v>
                </c:pt>
                <c:pt idx="4">
                  <c:v>1548416.74</c:v>
                </c:pt>
                <c:pt idx="5">
                  <c:v>1573632.82</c:v>
                </c:pt>
                <c:pt idx="6">
                  <c:v>1573632.82</c:v>
                </c:pt>
                <c:pt idx="7">
                  <c:v>1601074.78</c:v>
                </c:pt>
                <c:pt idx="8">
                  <c:v>1616287.1900000011</c:v>
                </c:pt>
                <c:pt idx="9">
                  <c:v>1632754.5</c:v>
                </c:pt>
                <c:pt idx="10">
                  <c:v>1648328.74</c:v>
                </c:pt>
                <c:pt idx="11">
                  <c:v>1648328.74</c:v>
                </c:pt>
                <c:pt idx="12">
                  <c:v>18989802.089999996</c:v>
                </c:pt>
              </c:numCache>
            </c:numRef>
          </c:val>
        </c:ser>
        <c:ser>
          <c:idx val="4"/>
          <c:order val="4"/>
          <c:tx>
            <c:strRef>
              <c:f>Sayfa3!$B$8</c:f>
              <c:strCache>
                <c:ptCount val="1"/>
                <c:pt idx="0">
                  <c:v>Ziraat Bankası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Sayfa3!$C$8:$O$8</c:f>
              <c:numCache>
                <c:formatCode>#,##0.00</c:formatCode>
                <c:ptCount val="13"/>
                <c:pt idx="0">
                  <c:v>27754.69</c:v>
                </c:pt>
                <c:pt idx="1">
                  <c:v>25051.89</c:v>
                </c:pt>
                <c:pt idx="2">
                  <c:v>23038.82</c:v>
                </c:pt>
                <c:pt idx="3">
                  <c:v>28903.040000000001</c:v>
                </c:pt>
                <c:pt idx="4">
                  <c:v>33596.51</c:v>
                </c:pt>
                <c:pt idx="5">
                  <c:v>25448.829999999936</c:v>
                </c:pt>
                <c:pt idx="6">
                  <c:v>24946.720000000001</c:v>
                </c:pt>
                <c:pt idx="7">
                  <c:v>41208.11</c:v>
                </c:pt>
                <c:pt idx="8">
                  <c:v>25976.720000000001</c:v>
                </c:pt>
                <c:pt idx="9">
                  <c:v>28115.84</c:v>
                </c:pt>
                <c:pt idx="10">
                  <c:v>27041.07</c:v>
                </c:pt>
                <c:pt idx="11">
                  <c:v>27058.17</c:v>
                </c:pt>
                <c:pt idx="12">
                  <c:v>338140.41000000021</c:v>
                </c:pt>
              </c:numCache>
            </c:numRef>
          </c:val>
        </c:ser>
        <c:ser>
          <c:idx val="5"/>
          <c:order val="5"/>
          <c:tx>
            <c:strRef>
              <c:f>Sayfa3!$B$9</c:f>
              <c:strCache>
                <c:ptCount val="1"/>
                <c:pt idx="0">
                  <c:v>Vakıflar Bankası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Sayfa3!$C$9:$O$9</c:f>
              <c:numCache>
                <c:formatCode>#,##0.00</c:formatCode>
                <c:ptCount val="13"/>
                <c:pt idx="0">
                  <c:v>5394.79</c:v>
                </c:pt>
                <c:pt idx="1">
                  <c:v>5394.79</c:v>
                </c:pt>
                <c:pt idx="2">
                  <c:v>5394.79</c:v>
                </c:pt>
                <c:pt idx="3">
                  <c:v>5394.79</c:v>
                </c:pt>
                <c:pt idx="4">
                  <c:v>5394.79</c:v>
                </c:pt>
                <c:pt idx="5">
                  <c:v>5394.79</c:v>
                </c:pt>
                <c:pt idx="6">
                  <c:v>5394.79</c:v>
                </c:pt>
                <c:pt idx="7">
                  <c:v>5394.79</c:v>
                </c:pt>
                <c:pt idx="8">
                  <c:v>5394.79</c:v>
                </c:pt>
                <c:pt idx="9">
                  <c:v>5394.79</c:v>
                </c:pt>
                <c:pt idx="10">
                  <c:v>5394.79</c:v>
                </c:pt>
                <c:pt idx="11">
                  <c:v>5394.79</c:v>
                </c:pt>
                <c:pt idx="12">
                  <c:v>64737.48</c:v>
                </c:pt>
              </c:numCache>
            </c:numRef>
          </c:val>
        </c:ser>
        <c:ser>
          <c:idx val="6"/>
          <c:order val="6"/>
          <c:tx>
            <c:strRef>
              <c:f>Sayfa3!$B$10</c:f>
              <c:strCache>
                <c:ptCount val="1"/>
                <c:pt idx="0">
                  <c:v>Yapı Kredi Vadesiz Mevduat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Sayfa3!$C$10:$O$10</c:f>
              <c:numCache>
                <c:formatCode>#,##0.00</c:formatCode>
                <c:ptCount val="13"/>
                <c:pt idx="0">
                  <c:v>32241.62</c:v>
                </c:pt>
                <c:pt idx="1">
                  <c:v>40694.5</c:v>
                </c:pt>
                <c:pt idx="2">
                  <c:v>36408.6</c:v>
                </c:pt>
                <c:pt idx="3">
                  <c:v>20808.91</c:v>
                </c:pt>
                <c:pt idx="4">
                  <c:v>47020.659999999996</c:v>
                </c:pt>
                <c:pt idx="5">
                  <c:v>53754.729999999996</c:v>
                </c:pt>
                <c:pt idx="6">
                  <c:v>64840.56</c:v>
                </c:pt>
                <c:pt idx="7">
                  <c:v>47164.54</c:v>
                </c:pt>
                <c:pt idx="8">
                  <c:v>21499.93</c:v>
                </c:pt>
                <c:pt idx="9">
                  <c:v>33441.17</c:v>
                </c:pt>
                <c:pt idx="10">
                  <c:v>49193.91</c:v>
                </c:pt>
                <c:pt idx="11">
                  <c:v>39817.82</c:v>
                </c:pt>
                <c:pt idx="12">
                  <c:v>486886.95</c:v>
                </c:pt>
              </c:numCache>
            </c:numRef>
          </c:val>
        </c:ser>
        <c:ser>
          <c:idx val="7"/>
          <c:order val="7"/>
          <c:tx>
            <c:strRef>
              <c:f>Sayfa3!$B$11</c:f>
              <c:strCache>
                <c:ptCount val="1"/>
                <c:pt idx="0">
                  <c:v>Yapı Kredi Personel Maaş Hesabı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Sayfa3!$C$11:$O$11</c:f>
              <c:numCache>
                <c:formatCode>#,##0.00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8"/>
          <c:order val="8"/>
          <c:tx>
            <c:strRef>
              <c:f>Sayfa3!$B$12</c:f>
              <c:strCache>
                <c:ptCount val="1"/>
                <c:pt idx="0">
                  <c:v>Denizbank Vadeli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Sayfa3!$C$12:$O$12</c:f>
              <c:numCache>
                <c:formatCode>#,##0.00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9"/>
          <c:order val="9"/>
          <c:tx>
            <c:strRef>
              <c:f>Sayfa3!$B$13</c:f>
              <c:strCache>
                <c:ptCount val="1"/>
                <c:pt idx="0">
                  <c:v>Vakıflar Bankası-Dika İşgem Mimari Proje Hs. 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Sayfa3!$C$13:$O$13</c:f>
              <c:numCache>
                <c:formatCode>#,##0.00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10"/>
          <c:order val="10"/>
          <c:tx>
            <c:strRef>
              <c:f>Sayfa3!$B$14</c:f>
              <c:strCache>
                <c:ptCount val="1"/>
                <c:pt idx="0">
                  <c:v>Vakıflar Bankası-Vadeli hesap</c:v>
                </c:pt>
              </c:strCache>
            </c:strRef>
          </c:tx>
          <c:cat>
            <c:strRef>
              <c:f>Sayfa3!$C$3:$O$3</c:f>
              <c:strCache>
                <c:ptCount val="13"/>
                <c:pt idx="0">
                  <c:v>OCAK</c:v>
                </c:pt>
                <c:pt idx="1">
                  <c:v>SUBAT</c:v>
                </c:pt>
                <c:pt idx="2">
                  <c:v>MART</c:v>
                </c:pt>
                <c:pt idx="3">
                  <c:v>NİSAN</c:v>
                </c:pt>
                <c:pt idx="4">
                  <c:v>MAYIS</c:v>
                </c:pt>
                <c:pt idx="5">
                  <c:v>HAZİRAN</c:v>
                </c:pt>
                <c:pt idx="6">
                  <c:v>TEMMUZ</c:v>
                </c:pt>
                <c:pt idx="7">
                  <c:v>AĞUSTOS</c:v>
                </c:pt>
                <c:pt idx="8">
                  <c:v>EYLÜL</c:v>
                </c:pt>
                <c:pt idx="9">
                  <c:v>EKİM</c:v>
                </c:pt>
                <c:pt idx="10">
                  <c:v>KASIM</c:v>
                </c:pt>
                <c:pt idx="11">
                  <c:v>ARALIK</c:v>
                </c:pt>
                <c:pt idx="12">
                  <c:v>GENEL TOPLAM</c:v>
                </c:pt>
              </c:strCache>
            </c:strRef>
          </c:cat>
          <c:val>
            <c:numRef>
              <c:f>Sayfa3!$C$14:$O$14</c:f>
              <c:numCache>
                <c:formatCode>#,##0.00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axId val="62470784"/>
        <c:axId val="62497152"/>
      </c:barChart>
      <c:catAx>
        <c:axId val="62470784"/>
        <c:scaling>
          <c:orientation val="minMax"/>
        </c:scaling>
        <c:axPos val="b"/>
        <c:numFmt formatCode="General" sourceLinked="1"/>
        <c:tickLblPos val="nextTo"/>
        <c:crossAx val="62497152"/>
        <c:crosses val="autoZero"/>
        <c:auto val="1"/>
        <c:lblAlgn val="ctr"/>
        <c:lblOffset val="100"/>
      </c:catAx>
      <c:valAx>
        <c:axId val="62497152"/>
        <c:scaling>
          <c:orientation val="minMax"/>
        </c:scaling>
        <c:axPos val="l"/>
        <c:majorGridlines/>
        <c:numFmt formatCode="#,##0.00" sourceLinked="1"/>
        <c:tickLblPos val="nextTo"/>
        <c:crossAx val="62470784"/>
        <c:crosses val="autoZero"/>
        <c:crossBetween val="between"/>
      </c:valAx>
      <c:spPr>
        <a:gradFill>
          <a:gsLst>
            <a:gs pos="0">
              <a:schemeClr val="accent2"/>
            </a:gs>
            <a:gs pos="50000">
              <a:srgbClr val="2DA2BF">
                <a:tint val="44500"/>
                <a:satMod val="160000"/>
              </a:srgbClr>
            </a:gs>
            <a:gs pos="100000">
              <a:srgbClr val="2DA2BF">
                <a:tint val="23500"/>
                <a:satMod val="160000"/>
              </a:srgb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73722693711998266"/>
          <c:y val="6.0010835934515887E-2"/>
          <c:w val="0.25380513276302624"/>
          <c:h val="0.88481036353647169"/>
        </c:manualLayout>
      </c:layout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chart>
    <c:plotArea>
      <c:layout>
        <c:manualLayout>
          <c:layoutTarget val="inner"/>
          <c:xMode val="edge"/>
          <c:yMode val="edge"/>
          <c:x val="9.6173635286489506E-2"/>
          <c:y val="2.9413548931189581E-2"/>
          <c:w val="0.74415312309438064"/>
          <c:h val="0.89461374099313151"/>
        </c:manualLayout>
      </c:layout>
      <c:barChart>
        <c:barDir val="col"/>
        <c:grouping val="clustered"/>
        <c:ser>
          <c:idx val="0"/>
          <c:order val="0"/>
          <c:tx>
            <c:strRef>
              <c:f>Sayfa3!$B$42</c:f>
              <c:strCache>
                <c:ptCount val="1"/>
                <c:pt idx="0">
                  <c:v>GELİRLER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Sayfa3!$B$43:$B$64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1"/>
          <c:order val="1"/>
          <c:tx>
            <c:strRef>
              <c:f>Sayfa3!$C$42</c:f>
              <c:strCache>
                <c:ptCount val="1"/>
                <c:pt idx="0">
                  <c:v>OCAK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Sayfa3!$C$43:$C$64</c:f>
              <c:numCache>
                <c:formatCode>#,##0.00</c:formatCode>
                <c:ptCount val="22"/>
                <c:pt idx="0">
                  <c:v>2125</c:v>
                </c:pt>
                <c:pt idx="1">
                  <c:v>55617.5</c:v>
                </c:pt>
                <c:pt idx="2">
                  <c:v>12500</c:v>
                </c:pt>
                <c:pt idx="3">
                  <c:v>0</c:v>
                </c:pt>
                <c:pt idx="4">
                  <c:v>26145</c:v>
                </c:pt>
                <c:pt idx="5">
                  <c:v>100</c:v>
                </c:pt>
                <c:pt idx="6">
                  <c:v>990</c:v>
                </c:pt>
                <c:pt idx="7">
                  <c:v>0</c:v>
                </c:pt>
                <c:pt idx="8">
                  <c:v>21048.53</c:v>
                </c:pt>
                <c:pt idx="9">
                  <c:v>1600</c:v>
                </c:pt>
                <c:pt idx="10">
                  <c:v>5750</c:v>
                </c:pt>
                <c:pt idx="11">
                  <c:v>5000</c:v>
                </c:pt>
                <c:pt idx="12">
                  <c:v>740</c:v>
                </c:pt>
                <c:pt idx="13">
                  <c:v>0</c:v>
                </c:pt>
                <c:pt idx="14">
                  <c:v>2100</c:v>
                </c:pt>
                <c:pt idx="15">
                  <c:v>150</c:v>
                </c:pt>
                <c:pt idx="16">
                  <c:v>18254.3</c:v>
                </c:pt>
                <c:pt idx="17">
                  <c:v>24068.27</c:v>
                </c:pt>
                <c:pt idx="18">
                  <c:v>9972.0499999999811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2"/>
          <c:order val="2"/>
          <c:tx>
            <c:strRef>
              <c:f>Sayfa3!$D$42</c:f>
              <c:strCache>
                <c:ptCount val="1"/>
                <c:pt idx="0">
                  <c:v>SUBAT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Sayfa3!$D$43:$D$64</c:f>
              <c:numCache>
                <c:formatCode>#,##0.00</c:formatCode>
                <c:ptCount val="22"/>
                <c:pt idx="0">
                  <c:v>13712.5</c:v>
                </c:pt>
                <c:pt idx="1">
                  <c:v>34385</c:v>
                </c:pt>
                <c:pt idx="2">
                  <c:v>14975</c:v>
                </c:pt>
                <c:pt idx="3">
                  <c:v>0</c:v>
                </c:pt>
                <c:pt idx="4">
                  <c:v>28950</c:v>
                </c:pt>
                <c:pt idx="5">
                  <c:v>220</c:v>
                </c:pt>
                <c:pt idx="6">
                  <c:v>550</c:v>
                </c:pt>
                <c:pt idx="7">
                  <c:v>0</c:v>
                </c:pt>
                <c:pt idx="8">
                  <c:v>23788.240000000005</c:v>
                </c:pt>
                <c:pt idx="9">
                  <c:v>3100</c:v>
                </c:pt>
                <c:pt idx="10">
                  <c:v>3360</c:v>
                </c:pt>
                <c:pt idx="11">
                  <c:v>2000</c:v>
                </c:pt>
                <c:pt idx="12">
                  <c:v>1500</c:v>
                </c:pt>
                <c:pt idx="13">
                  <c:v>10</c:v>
                </c:pt>
                <c:pt idx="14">
                  <c:v>1545</c:v>
                </c:pt>
                <c:pt idx="15">
                  <c:v>50</c:v>
                </c:pt>
                <c:pt idx="16">
                  <c:v>13586.68</c:v>
                </c:pt>
                <c:pt idx="17">
                  <c:v>2000.31</c:v>
                </c:pt>
                <c:pt idx="18">
                  <c:v>8006.4699999999993</c:v>
                </c:pt>
                <c:pt idx="19">
                  <c:v>2270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3"/>
          <c:order val="3"/>
          <c:tx>
            <c:strRef>
              <c:f>Sayfa3!$E$42</c:f>
              <c:strCache>
                <c:ptCount val="1"/>
                <c:pt idx="0">
                  <c:v>MART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Sayfa3!$E$43:$E$64</c:f>
              <c:numCache>
                <c:formatCode>#,##0.00</c:formatCode>
                <c:ptCount val="22"/>
                <c:pt idx="0">
                  <c:v>15565</c:v>
                </c:pt>
                <c:pt idx="1">
                  <c:v>38755</c:v>
                </c:pt>
                <c:pt idx="2">
                  <c:v>17000</c:v>
                </c:pt>
                <c:pt idx="3">
                  <c:v>0</c:v>
                </c:pt>
                <c:pt idx="4">
                  <c:v>34625</c:v>
                </c:pt>
                <c:pt idx="5">
                  <c:v>210</c:v>
                </c:pt>
                <c:pt idx="6">
                  <c:v>350</c:v>
                </c:pt>
                <c:pt idx="7">
                  <c:v>50</c:v>
                </c:pt>
                <c:pt idx="8">
                  <c:v>24461.040000000001</c:v>
                </c:pt>
                <c:pt idx="9">
                  <c:v>4800</c:v>
                </c:pt>
                <c:pt idx="10">
                  <c:v>4420</c:v>
                </c:pt>
                <c:pt idx="11">
                  <c:v>3500</c:v>
                </c:pt>
                <c:pt idx="12">
                  <c:v>2040</c:v>
                </c:pt>
                <c:pt idx="13">
                  <c:v>75</c:v>
                </c:pt>
                <c:pt idx="14">
                  <c:v>3100</c:v>
                </c:pt>
                <c:pt idx="15">
                  <c:v>300</c:v>
                </c:pt>
                <c:pt idx="16">
                  <c:v>12716.1</c:v>
                </c:pt>
                <c:pt idx="17">
                  <c:v>23160.6</c:v>
                </c:pt>
                <c:pt idx="18">
                  <c:v>9703.9699999999411</c:v>
                </c:pt>
                <c:pt idx="19">
                  <c:v>1941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4"/>
          <c:order val="4"/>
          <c:tx>
            <c:strRef>
              <c:f>Sayfa3!$F$42</c:f>
              <c:strCache>
                <c:ptCount val="1"/>
                <c:pt idx="0">
                  <c:v>NİSAN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Sayfa3!$F$43:$F$64</c:f>
              <c:numCache>
                <c:formatCode>#,##0.00</c:formatCode>
                <c:ptCount val="22"/>
                <c:pt idx="0">
                  <c:v>11887.5</c:v>
                </c:pt>
                <c:pt idx="1">
                  <c:v>23600</c:v>
                </c:pt>
                <c:pt idx="2">
                  <c:v>14550</c:v>
                </c:pt>
                <c:pt idx="3">
                  <c:v>0</c:v>
                </c:pt>
                <c:pt idx="4">
                  <c:v>35345</c:v>
                </c:pt>
                <c:pt idx="5">
                  <c:v>0</c:v>
                </c:pt>
                <c:pt idx="6">
                  <c:v>40</c:v>
                </c:pt>
                <c:pt idx="7">
                  <c:v>125</c:v>
                </c:pt>
                <c:pt idx="8">
                  <c:v>9153.0300000000007</c:v>
                </c:pt>
                <c:pt idx="9">
                  <c:v>4500</c:v>
                </c:pt>
                <c:pt idx="10">
                  <c:v>1895</c:v>
                </c:pt>
                <c:pt idx="11">
                  <c:v>3500</c:v>
                </c:pt>
                <c:pt idx="12">
                  <c:v>1560</c:v>
                </c:pt>
                <c:pt idx="13">
                  <c:v>0</c:v>
                </c:pt>
                <c:pt idx="14">
                  <c:v>2645</c:v>
                </c:pt>
                <c:pt idx="15">
                  <c:v>450</c:v>
                </c:pt>
                <c:pt idx="16">
                  <c:v>13015.349999999969</c:v>
                </c:pt>
                <c:pt idx="17">
                  <c:v>2178.8000000000002</c:v>
                </c:pt>
                <c:pt idx="18">
                  <c:v>4643.4699999999993</c:v>
                </c:pt>
                <c:pt idx="19">
                  <c:v>688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5"/>
          <c:order val="5"/>
          <c:tx>
            <c:strRef>
              <c:f>Sayfa3!$G$42</c:f>
              <c:strCache>
                <c:ptCount val="1"/>
                <c:pt idx="0">
                  <c:v>MAYIS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Sayfa3!$G$43:$G$64</c:f>
              <c:numCache>
                <c:formatCode>#,##0.00</c:formatCode>
                <c:ptCount val="22"/>
                <c:pt idx="0">
                  <c:v>20662.5</c:v>
                </c:pt>
                <c:pt idx="1">
                  <c:v>26002.5</c:v>
                </c:pt>
                <c:pt idx="2">
                  <c:v>17300</c:v>
                </c:pt>
                <c:pt idx="3">
                  <c:v>0</c:v>
                </c:pt>
                <c:pt idx="4">
                  <c:v>30610</c:v>
                </c:pt>
                <c:pt idx="5">
                  <c:v>0</c:v>
                </c:pt>
                <c:pt idx="6">
                  <c:v>0</c:v>
                </c:pt>
                <c:pt idx="7">
                  <c:v>150</c:v>
                </c:pt>
                <c:pt idx="8">
                  <c:v>5709.6200000000044</c:v>
                </c:pt>
                <c:pt idx="9">
                  <c:v>2600</c:v>
                </c:pt>
                <c:pt idx="10">
                  <c:v>3205</c:v>
                </c:pt>
                <c:pt idx="11">
                  <c:v>4500</c:v>
                </c:pt>
                <c:pt idx="12">
                  <c:v>1160</c:v>
                </c:pt>
                <c:pt idx="13">
                  <c:v>0</c:v>
                </c:pt>
                <c:pt idx="14">
                  <c:v>1700</c:v>
                </c:pt>
                <c:pt idx="15">
                  <c:v>750</c:v>
                </c:pt>
                <c:pt idx="16">
                  <c:v>11647.5</c:v>
                </c:pt>
                <c:pt idx="17">
                  <c:v>3500.36</c:v>
                </c:pt>
                <c:pt idx="18">
                  <c:v>5924.52</c:v>
                </c:pt>
                <c:pt idx="19">
                  <c:v>0</c:v>
                </c:pt>
                <c:pt idx="20">
                  <c:v>0</c:v>
                </c:pt>
                <c:pt idx="21">
                  <c:v>4355.09</c:v>
                </c:pt>
              </c:numCache>
            </c:numRef>
          </c:val>
        </c:ser>
        <c:ser>
          <c:idx val="6"/>
          <c:order val="6"/>
          <c:tx>
            <c:strRef>
              <c:f>Sayfa3!$H$42</c:f>
              <c:strCache>
                <c:ptCount val="1"/>
                <c:pt idx="0">
                  <c:v>HAZİRAN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Sayfa3!$H$43:$H$64</c:f>
              <c:numCache>
                <c:formatCode>#,##0.00</c:formatCode>
                <c:ptCount val="22"/>
                <c:pt idx="0">
                  <c:v>58452.5</c:v>
                </c:pt>
                <c:pt idx="1">
                  <c:v>23082.5</c:v>
                </c:pt>
                <c:pt idx="2">
                  <c:v>8025</c:v>
                </c:pt>
                <c:pt idx="3">
                  <c:v>78302.36</c:v>
                </c:pt>
                <c:pt idx="4">
                  <c:v>21890</c:v>
                </c:pt>
                <c:pt idx="5">
                  <c:v>0</c:v>
                </c:pt>
                <c:pt idx="6">
                  <c:v>150</c:v>
                </c:pt>
                <c:pt idx="7">
                  <c:v>75</c:v>
                </c:pt>
                <c:pt idx="8">
                  <c:v>10830.96</c:v>
                </c:pt>
                <c:pt idx="9">
                  <c:v>3000</c:v>
                </c:pt>
                <c:pt idx="10">
                  <c:v>2890</c:v>
                </c:pt>
                <c:pt idx="11">
                  <c:v>5000</c:v>
                </c:pt>
                <c:pt idx="12">
                  <c:v>3660</c:v>
                </c:pt>
                <c:pt idx="13">
                  <c:v>0</c:v>
                </c:pt>
                <c:pt idx="14">
                  <c:v>1340</c:v>
                </c:pt>
                <c:pt idx="15">
                  <c:v>550</c:v>
                </c:pt>
                <c:pt idx="16">
                  <c:v>10007.950000000001</c:v>
                </c:pt>
                <c:pt idx="17">
                  <c:v>28747.109999999917</c:v>
                </c:pt>
                <c:pt idx="18">
                  <c:v>6529.39</c:v>
                </c:pt>
                <c:pt idx="19">
                  <c:v>711.5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7"/>
          <c:order val="7"/>
          <c:tx>
            <c:strRef>
              <c:f>Sayfa3!$I$42</c:f>
              <c:strCache>
                <c:ptCount val="1"/>
                <c:pt idx="0">
                  <c:v>TEMMUZ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Sayfa3!$I$43:$I$64</c:f>
              <c:numCache>
                <c:formatCode>#,##0.00</c:formatCode>
                <c:ptCount val="22"/>
                <c:pt idx="0">
                  <c:v>37662.729999999996</c:v>
                </c:pt>
                <c:pt idx="1">
                  <c:v>28927.5</c:v>
                </c:pt>
                <c:pt idx="2">
                  <c:v>9325</c:v>
                </c:pt>
                <c:pt idx="3">
                  <c:v>46903.810000000012</c:v>
                </c:pt>
                <c:pt idx="4">
                  <c:v>21515</c:v>
                </c:pt>
                <c:pt idx="5">
                  <c:v>0</c:v>
                </c:pt>
                <c:pt idx="6">
                  <c:v>180</c:v>
                </c:pt>
                <c:pt idx="7">
                  <c:v>0</c:v>
                </c:pt>
                <c:pt idx="8">
                  <c:v>9520.01</c:v>
                </c:pt>
                <c:pt idx="9">
                  <c:v>1850</c:v>
                </c:pt>
                <c:pt idx="10">
                  <c:v>1910</c:v>
                </c:pt>
                <c:pt idx="11">
                  <c:v>4000</c:v>
                </c:pt>
                <c:pt idx="12">
                  <c:v>755</c:v>
                </c:pt>
                <c:pt idx="13">
                  <c:v>0</c:v>
                </c:pt>
                <c:pt idx="14">
                  <c:v>1855</c:v>
                </c:pt>
                <c:pt idx="15">
                  <c:v>550</c:v>
                </c:pt>
                <c:pt idx="16">
                  <c:v>9824.15</c:v>
                </c:pt>
                <c:pt idx="17">
                  <c:v>3561.9700000000012</c:v>
                </c:pt>
                <c:pt idx="18">
                  <c:v>8779.25</c:v>
                </c:pt>
                <c:pt idx="19">
                  <c:v>976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8"/>
          <c:order val="8"/>
          <c:tx>
            <c:strRef>
              <c:f>Sayfa3!$J$42</c:f>
              <c:strCache>
                <c:ptCount val="1"/>
                <c:pt idx="0">
                  <c:v>AĞUSTOS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Sayfa3!$J$43:$J$64</c:f>
              <c:numCache>
                <c:formatCode>#,##0.00</c:formatCode>
                <c:ptCount val="22"/>
                <c:pt idx="0">
                  <c:v>31862.5</c:v>
                </c:pt>
                <c:pt idx="1">
                  <c:v>27767.5</c:v>
                </c:pt>
                <c:pt idx="2">
                  <c:v>12350</c:v>
                </c:pt>
                <c:pt idx="3">
                  <c:v>16312.93</c:v>
                </c:pt>
                <c:pt idx="4">
                  <c:v>25420</c:v>
                </c:pt>
                <c:pt idx="5">
                  <c:v>0</c:v>
                </c:pt>
                <c:pt idx="6">
                  <c:v>275</c:v>
                </c:pt>
                <c:pt idx="7">
                  <c:v>0</c:v>
                </c:pt>
                <c:pt idx="8">
                  <c:v>6394.45</c:v>
                </c:pt>
                <c:pt idx="9">
                  <c:v>3300</c:v>
                </c:pt>
                <c:pt idx="10">
                  <c:v>2475</c:v>
                </c:pt>
                <c:pt idx="11">
                  <c:v>4000</c:v>
                </c:pt>
                <c:pt idx="12">
                  <c:v>940</c:v>
                </c:pt>
                <c:pt idx="13">
                  <c:v>0</c:v>
                </c:pt>
                <c:pt idx="14">
                  <c:v>1460</c:v>
                </c:pt>
                <c:pt idx="15">
                  <c:v>700</c:v>
                </c:pt>
                <c:pt idx="16">
                  <c:v>9341.2000000000007</c:v>
                </c:pt>
                <c:pt idx="17">
                  <c:v>31118.7</c:v>
                </c:pt>
                <c:pt idx="18">
                  <c:v>8640.4699999999411</c:v>
                </c:pt>
                <c:pt idx="19">
                  <c:v>454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9"/>
          <c:order val="9"/>
          <c:tx>
            <c:strRef>
              <c:f>Sayfa3!$K$42</c:f>
              <c:strCache>
                <c:ptCount val="1"/>
                <c:pt idx="0">
                  <c:v>EYLÜL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Sayfa3!$K$43:$K$64</c:f>
              <c:numCache>
                <c:formatCode>#,##0.00</c:formatCode>
                <c:ptCount val="22"/>
                <c:pt idx="0">
                  <c:v>16617.5</c:v>
                </c:pt>
                <c:pt idx="1">
                  <c:v>15345</c:v>
                </c:pt>
                <c:pt idx="2">
                  <c:v>8750</c:v>
                </c:pt>
                <c:pt idx="3">
                  <c:v>6069.1200000000044</c:v>
                </c:pt>
                <c:pt idx="4">
                  <c:v>20985</c:v>
                </c:pt>
                <c:pt idx="5">
                  <c:v>0</c:v>
                </c:pt>
                <c:pt idx="6">
                  <c:v>620</c:v>
                </c:pt>
                <c:pt idx="7">
                  <c:v>50</c:v>
                </c:pt>
                <c:pt idx="8">
                  <c:v>3910.2599999999998</c:v>
                </c:pt>
                <c:pt idx="9">
                  <c:v>3500</c:v>
                </c:pt>
                <c:pt idx="10">
                  <c:v>1110</c:v>
                </c:pt>
                <c:pt idx="11">
                  <c:v>6000</c:v>
                </c:pt>
                <c:pt idx="12">
                  <c:v>540</c:v>
                </c:pt>
                <c:pt idx="13">
                  <c:v>0</c:v>
                </c:pt>
                <c:pt idx="14">
                  <c:v>2240</c:v>
                </c:pt>
                <c:pt idx="15">
                  <c:v>600</c:v>
                </c:pt>
                <c:pt idx="16">
                  <c:v>9404.2800000000007</c:v>
                </c:pt>
                <c:pt idx="17">
                  <c:v>18816.129999999921</c:v>
                </c:pt>
                <c:pt idx="18">
                  <c:v>5046.6900000000014</c:v>
                </c:pt>
                <c:pt idx="19">
                  <c:v>881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10"/>
          <c:order val="10"/>
          <c:tx>
            <c:strRef>
              <c:f>Sayfa3!$L$42</c:f>
              <c:strCache>
                <c:ptCount val="1"/>
                <c:pt idx="0">
                  <c:v>EKİM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Sayfa3!$L$43:$L$64</c:f>
              <c:numCache>
                <c:formatCode>#,##0.00</c:formatCode>
                <c:ptCount val="22"/>
                <c:pt idx="0">
                  <c:v>33375</c:v>
                </c:pt>
                <c:pt idx="1">
                  <c:v>28607.5</c:v>
                </c:pt>
                <c:pt idx="2">
                  <c:v>8875</c:v>
                </c:pt>
                <c:pt idx="3">
                  <c:v>34794.99</c:v>
                </c:pt>
                <c:pt idx="4">
                  <c:v>22485</c:v>
                </c:pt>
                <c:pt idx="5">
                  <c:v>25</c:v>
                </c:pt>
                <c:pt idx="6">
                  <c:v>235</c:v>
                </c:pt>
                <c:pt idx="7">
                  <c:v>75</c:v>
                </c:pt>
                <c:pt idx="8">
                  <c:v>4070</c:v>
                </c:pt>
                <c:pt idx="9">
                  <c:v>2300</c:v>
                </c:pt>
                <c:pt idx="10">
                  <c:v>2655</c:v>
                </c:pt>
                <c:pt idx="11">
                  <c:v>2500</c:v>
                </c:pt>
                <c:pt idx="12">
                  <c:v>540</c:v>
                </c:pt>
                <c:pt idx="13">
                  <c:v>0</c:v>
                </c:pt>
                <c:pt idx="14">
                  <c:v>1920</c:v>
                </c:pt>
                <c:pt idx="15">
                  <c:v>800</c:v>
                </c:pt>
                <c:pt idx="16">
                  <c:v>7768.68</c:v>
                </c:pt>
                <c:pt idx="17">
                  <c:v>20267.64</c:v>
                </c:pt>
                <c:pt idx="18">
                  <c:v>10444.31</c:v>
                </c:pt>
                <c:pt idx="19">
                  <c:v>1116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11"/>
          <c:order val="11"/>
          <c:tx>
            <c:strRef>
              <c:f>Sayfa3!$M$42</c:f>
              <c:strCache>
                <c:ptCount val="1"/>
                <c:pt idx="0">
                  <c:v>KASIM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Sayfa3!$M$43:$M$64</c:f>
              <c:numCache>
                <c:formatCode>#,##0.00</c:formatCode>
                <c:ptCount val="22"/>
                <c:pt idx="0">
                  <c:v>33300</c:v>
                </c:pt>
                <c:pt idx="1">
                  <c:v>19412.5</c:v>
                </c:pt>
                <c:pt idx="2">
                  <c:v>13725</c:v>
                </c:pt>
                <c:pt idx="3">
                  <c:v>41967.61</c:v>
                </c:pt>
                <c:pt idx="4">
                  <c:v>31705</c:v>
                </c:pt>
                <c:pt idx="5">
                  <c:v>0</c:v>
                </c:pt>
                <c:pt idx="6">
                  <c:v>110</c:v>
                </c:pt>
                <c:pt idx="7">
                  <c:v>105</c:v>
                </c:pt>
                <c:pt idx="8">
                  <c:v>4153.5</c:v>
                </c:pt>
                <c:pt idx="9">
                  <c:v>1500</c:v>
                </c:pt>
                <c:pt idx="10">
                  <c:v>3515</c:v>
                </c:pt>
                <c:pt idx="11">
                  <c:v>3000</c:v>
                </c:pt>
                <c:pt idx="12">
                  <c:v>1280</c:v>
                </c:pt>
                <c:pt idx="13">
                  <c:v>0</c:v>
                </c:pt>
                <c:pt idx="14">
                  <c:v>2520</c:v>
                </c:pt>
                <c:pt idx="15">
                  <c:v>400</c:v>
                </c:pt>
                <c:pt idx="16">
                  <c:v>9956.4499999999662</c:v>
                </c:pt>
                <c:pt idx="17">
                  <c:v>18780.95</c:v>
                </c:pt>
                <c:pt idx="18">
                  <c:v>8093.75</c:v>
                </c:pt>
                <c:pt idx="19">
                  <c:v>1317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</c:ser>
        <c:ser>
          <c:idx val="12"/>
          <c:order val="12"/>
          <c:tx>
            <c:strRef>
              <c:f>Sayfa3!$N$42</c:f>
              <c:strCache>
                <c:ptCount val="1"/>
                <c:pt idx="0">
                  <c:v>ARALIK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Sayfa3!$N$43:$N$64</c:f>
              <c:numCache>
                <c:formatCode>#,##0.00</c:formatCode>
                <c:ptCount val="22"/>
                <c:pt idx="0">
                  <c:v>41465</c:v>
                </c:pt>
                <c:pt idx="1">
                  <c:v>24437.5</c:v>
                </c:pt>
                <c:pt idx="2">
                  <c:v>16125</c:v>
                </c:pt>
                <c:pt idx="3">
                  <c:v>32240.480000000021</c:v>
                </c:pt>
                <c:pt idx="4">
                  <c:v>42700</c:v>
                </c:pt>
                <c:pt idx="5">
                  <c:v>0</c:v>
                </c:pt>
                <c:pt idx="6">
                  <c:v>150</c:v>
                </c:pt>
                <c:pt idx="7">
                  <c:v>100</c:v>
                </c:pt>
                <c:pt idx="8">
                  <c:v>8879.7900000000009</c:v>
                </c:pt>
                <c:pt idx="9">
                  <c:v>2100</c:v>
                </c:pt>
                <c:pt idx="10">
                  <c:v>2420</c:v>
                </c:pt>
                <c:pt idx="11">
                  <c:v>3500</c:v>
                </c:pt>
                <c:pt idx="12">
                  <c:v>1050</c:v>
                </c:pt>
                <c:pt idx="13">
                  <c:v>0</c:v>
                </c:pt>
                <c:pt idx="14">
                  <c:v>950</c:v>
                </c:pt>
                <c:pt idx="15">
                  <c:v>750</c:v>
                </c:pt>
                <c:pt idx="16">
                  <c:v>13057.1</c:v>
                </c:pt>
                <c:pt idx="17">
                  <c:v>0</c:v>
                </c:pt>
                <c:pt idx="18">
                  <c:v>12253.46</c:v>
                </c:pt>
                <c:pt idx="19">
                  <c:v>336</c:v>
                </c:pt>
                <c:pt idx="20">
                  <c:v>99.240000000000023</c:v>
                </c:pt>
                <c:pt idx="21">
                  <c:v>7925.88</c:v>
                </c:pt>
              </c:numCache>
            </c:numRef>
          </c:val>
        </c:ser>
        <c:ser>
          <c:idx val="13"/>
          <c:order val="13"/>
          <c:tx>
            <c:strRef>
              <c:f>Sayfa3!$O$42</c:f>
              <c:strCache>
                <c:ptCount val="1"/>
                <c:pt idx="0">
                  <c:v>GENEL TOPLAM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Sayfa3!$O$43:$O$64</c:f>
              <c:numCache>
                <c:formatCode>#,##0.00</c:formatCode>
                <c:ptCount val="22"/>
                <c:pt idx="0">
                  <c:v>316687.73000000021</c:v>
                </c:pt>
                <c:pt idx="1">
                  <c:v>345940</c:v>
                </c:pt>
                <c:pt idx="2">
                  <c:v>153500</c:v>
                </c:pt>
                <c:pt idx="3">
                  <c:v>256591.30000000002</c:v>
                </c:pt>
                <c:pt idx="4">
                  <c:v>342375</c:v>
                </c:pt>
                <c:pt idx="5">
                  <c:v>555</c:v>
                </c:pt>
                <c:pt idx="6">
                  <c:v>3650</c:v>
                </c:pt>
                <c:pt idx="7">
                  <c:v>730</c:v>
                </c:pt>
                <c:pt idx="8">
                  <c:v>131919.42999999947</c:v>
                </c:pt>
                <c:pt idx="9">
                  <c:v>34150</c:v>
                </c:pt>
                <c:pt idx="10">
                  <c:v>35605</c:v>
                </c:pt>
                <c:pt idx="11">
                  <c:v>46500</c:v>
                </c:pt>
                <c:pt idx="12">
                  <c:v>15765</c:v>
                </c:pt>
                <c:pt idx="13">
                  <c:v>85</c:v>
                </c:pt>
                <c:pt idx="14">
                  <c:v>23375</c:v>
                </c:pt>
                <c:pt idx="15">
                  <c:v>6050</c:v>
                </c:pt>
                <c:pt idx="16">
                  <c:v>138579.73999999996</c:v>
                </c:pt>
                <c:pt idx="17">
                  <c:v>176200.84000000003</c:v>
                </c:pt>
                <c:pt idx="18">
                  <c:v>98037.799999999988</c:v>
                </c:pt>
                <c:pt idx="19">
                  <c:v>10690.5</c:v>
                </c:pt>
                <c:pt idx="20">
                  <c:v>99.240000000000023</c:v>
                </c:pt>
                <c:pt idx="21">
                  <c:v>12280.970000000001</c:v>
                </c:pt>
              </c:numCache>
            </c:numRef>
          </c:val>
        </c:ser>
        <c:ser>
          <c:idx val="14"/>
          <c:order val="14"/>
          <c:tx>
            <c:strRef>
              <c:f>Sayfa3!$P$42</c:f>
              <c:strCache>
                <c:ptCount val="1"/>
                <c:pt idx="0">
                  <c:v>ORTALAMA</c:v>
                </c:pt>
              </c:strCache>
            </c:strRef>
          </c:tx>
          <c:cat>
            <c:numRef>
              <c:f>Sayfa3!$A$43:$A$64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</c:numCache>
            </c:numRef>
          </c:cat>
          <c:val>
            <c:numRef>
              <c:f>Sayfa3!$P$43:$P$64</c:f>
              <c:numCache>
                <c:formatCode>#,##0.00</c:formatCode>
                <c:ptCount val="22"/>
                <c:pt idx="0">
                  <c:v>26390.644166666658</c:v>
                </c:pt>
                <c:pt idx="1">
                  <c:v>28828.329999999936</c:v>
                </c:pt>
                <c:pt idx="2">
                  <c:v>12791.66</c:v>
                </c:pt>
                <c:pt idx="3">
                  <c:v>21382.6</c:v>
                </c:pt>
                <c:pt idx="4">
                  <c:v>28531.25</c:v>
                </c:pt>
                <c:pt idx="5">
                  <c:v>46.25</c:v>
                </c:pt>
                <c:pt idx="6">
                  <c:v>304.16666666666708</c:v>
                </c:pt>
                <c:pt idx="7">
                  <c:v>60.83</c:v>
                </c:pt>
                <c:pt idx="8">
                  <c:v>10993.28</c:v>
                </c:pt>
                <c:pt idx="9">
                  <c:v>2845.8300000000022</c:v>
                </c:pt>
                <c:pt idx="10">
                  <c:v>2967.08</c:v>
                </c:pt>
                <c:pt idx="11">
                  <c:v>3875</c:v>
                </c:pt>
                <c:pt idx="12">
                  <c:v>1313.75</c:v>
                </c:pt>
                <c:pt idx="13">
                  <c:v>7.0833333333333508</c:v>
                </c:pt>
                <c:pt idx="14">
                  <c:v>1947.9166666666733</c:v>
                </c:pt>
                <c:pt idx="15">
                  <c:v>0</c:v>
                </c:pt>
                <c:pt idx="16">
                  <c:v>11548.31</c:v>
                </c:pt>
                <c:pt idx="17">
                  <c:v>14683.4</c:v>
                </c:pt>
                <c:pt idx="18">
                  <c:v>8169.81</c:v>
                </c:pt>
                <c:pt idx="19">
                  <c:v>890.87</c:v>
                </c:pt>
                <c:pt idx="20">
                  <c:v>8.27</c:v>
                </c:pt>
                <c:pt idx="21">
                  <c:v>1023.4141666666685</c:v>
                </c:pt>
              </c:numCache>
            </c:numRef>
          </c:val>
        </c:ser>
        <c:axId val="62704640"/>
        <c:axId val="62595840"/>
      </c:barChart>
      <c:catAx>
        <c:axId val="62704640"/>
        <c:scaling>
          <c:orientation val="minMax"/>
        </c:scaling>
        <c:axPos val="b"/>
        <c:numFmt formatCode="General" sourceLinked="1"/>
        <c:tickLblPos val="nextTo"/>
        <c:crossAx val="62595840"/>
        <c:crosses val="autoZero"/>
        <c:auto val="1"/>
        <c:lblAlgn val="ctr"/>
        <c:lblOffset val="100"/>
      </c:catAx>
      <c:valAx>
        <c:axId val="62595840"/>
        <c:scaling>
          <c:orientation val="minMax"/>
        </c:scaling>
        <c:axPos val="l"/>
        <c:majorGridlines/>
        <c:numFmt formatCode="General" sourceLinked="1"/>
        <c:tickLblPos val="nextTo"/>
        <c:crossAx val="62704640"/>
        <c:crosses val="autoZero"/>
        <c:crossBetween val="between"/>
      </c:valAx>
      <c:spPr>
        <a:gradFill>
          <a:gsLst>
            <a:gs pos="0">
              <a:srgbClr val="DA1F28"/>
            </a:gs>
            <a:gs pos="50000">
              <a:srgbClr val="2DA2BF">
                <a:tint val="44500"/>
                <a:satMod val="160000"/>
              </a:srgbClr>
            </a:gs>
            <a:gs pos="100000">
              <a:srgbClr val="2DA2BF">
                <a:tint val="23500"/>
                <a:satMod val="160000"/>
              </a:srgbClr>
            </a:gs>
          </a:gsLst>
          <a:lin ang="5400000" scaled="0"/>
        </a:gradFill>
      </c:spPr>
    </c:plotArea>
    <c:legend>
      <c:legendPos val="r"/>
    </c:legend>
    <c:plotVisOnly val="1"/>
  </c:chart>
  <c:spPr>
    <a:gradFill>
      <a:gsLst>
        <a:gs pos="0">
          <a:schemeClr val="bg2">
            <a:lumMod val="75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r-TR"/>
  <c:style val="7"/>
  <c:chart>
    <c:plotArea>
      <c:layout>
        <c:manualLayout>
          <c:layoutTarget val="inner"/>
          <c:xMode val="edge"/>
          <c:yMode val="edge"/>
          <c:x val="0.18837479773694291"/>
          <c:y val="2.4635640323893343E-2"/>
          <c:w val="0.68810604715341595"/>
          <c:h val="0.46360447129806237"/>
        </c:manualLayout>
      </c:layout>
      <c:barChart>
        <c:barDir val="col"/>
        <c:grouping val="clustered"/>
        <c:ser>
          <c:idx val="0"/>
          <c:order val="0"/>
          <c:tx>
            <c:strRef>
              <c:f>Sayfa3!$C$186</c:f>
              <c:strCache>
                <c:ptCount val="1"/>
                <c:pt idx="0">
                  <c:v>OCAK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Sayfa3!$C$187:$C$198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12500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Sayfa3!$D$186</c:f>
              <c:strCache>
                <c:ptCount val="1"/>
                <c:pt idx="0">
                  <c:v>SUBAT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Sayfa3!$D$187:$D$198</c:f>
              <c:numCache>
                <c:formatCode>#,##0.00</c:formatCode>
                <c:ptCount val="12"/>
                <c:pt idx="0">
                  <c:v>0</c:v>
                </c:pt>
                <c:pt idx="1">
                  <c:v>10538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2"/>
          <c:order val="2"/>
          <c:tx>
            <c:strRef>
              <c:f>Sayfa3!$E$186</c:f>
              <c:strCache>
                <c:ptCount val="1"/>
                <c:pt idx="0">
                  <c:v>MART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Sayfa3!$E$187:$E$198</c:f>
              <c:numCache>
                <c:formatCode>#,##0.00</c:formatCode>
                <c:ptCount val="12"/>
                <c:pt idx="0">
                  <c:v>7650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12500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18556.07</c:v>
                </c:pt>
              </c:numCache>
            </c:numRef>
          </c:val>
        </c:ser>
        <c:ser>
          <c:idx val="3"/>
          <c:order val="3"/>
          <c:tx>
            <c:strRef>
              <c:f>Sayfa3!$F$186</c:f>
              <c:strCache>
                <c:ptCount val="1"/>
                <c:pt idx="0">
                  <c:v>NİSAN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Sayfa3!$F$187:$F$198</c:f>
              <c:numCache>
                <c:formatCode>#,##0.00</c:formatCode>
                <c:ptCount val="12"/>
                <c:pt idx="0">
                  <c:v>7650</c:v>
                </c:pt>
                <c:pt idx="1">
                  <c:v>0</c:v>
                </c:pt>
                <c:pt idx="2">
                  <c:v>0</c:v>
                </c:pt>
                <c:pt idx="3">
                  <c:v>74930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4"/>
          <c:order val="4"/>
          <c:tx>
            <c:strRef>
              <c:f>Sayfa3!$G$186</c:f>
              <c:strCache>
                <c:ptCount val="1"/>
                <c:pt idx="0">
                  <c:v>MAYIS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Sayfa3!$G$187:$G$198</c:f>
              <c:numCache>
                <c:formatCode>#,##0.00</c:formatCode>
                <c:ptCount val="12"/>
                <c:pt idx="0">
                  <c:v>125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5"/>
          <c:order val="5"/>
          <c:tx>
            <c:strRef>
              <c:f>Sayfa3!$H$186</c:f>
              <c:strCache>
                <c:ptCount val="1"/>
                <c:pt idx="0">
                  <c:v>HAZİRAN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Sayfa3!$H$187:$H$198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29500</c:v>
                </c:pt>
                <c:pt idx="4">
                  <c:v>0</c:v>
                </c:pt>
                <c:pt idx="5">
                  <c:v>24386.129999999932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6"/>
          <c:order val="6"/>
          <c:tx>
            <c:strRef>
              <c:f>Sayfa3!$I$186</c:f>
              <c:strCache>
                <c:ptCount val="1"/>
                <c:pt idx="0">
                  <c:v>TEMMUZ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Sayfa3!$I$187:$I$198</c:f>
              <c:numCache>
                <c:formatCode>#,##0.00</c:formatCode>
                <c:ptCount val="12"/>
                <c:pt idx="0">
                  <c:v>7650</c:v>
                </c:pt>
                <c:pt idx="1">
                  <c:v>0</c:v>
                </c:pt>
                <c:pt idx="2">
                  <c:v>0</c:v>
                </c:pt>
                <c:pt idx="3">
                  <c:v>18880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75250.5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7"/>
          <c:order val="7"/>
          <c:tx>
            <c:strRef>
              <c:f>Sayfa3!$J$186</c:f>
              <c:strCache>
                <c:ptCount val="1"/>
                <c:pt idx="0">
                  <c:v>AĞUSTOS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Sayfa3!$J$187:$J$198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8"/>
          <c:order val="8"/>
          <c:tx>
            <c:strRef>
              <c:f>Sayfa3!$K$186</c:f>
              <c:strCache>
                <c:ptCount val="1"/>
                <c:pt idx="0">
                  <c:v>EYLÜL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Sayfa3!$K$187:$K$198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12219.59</c:v>
                </c:pt>
                <c:pt idx="4">
                  <c:v>0</c:v>
                </c:pt>
                <c:pt idx="5">
                  <c:v>0</c:v>
                </c:pt>
                <c:pt idx="6">
                  <c:v>12500</c:v>
                </c:pt>
                <c:pt idx="7">
                  <c:v>12500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9"/>
          <c:order val="9"/>
          <c:tx>
            <c:strRef>
              <c:f>Sayfa3!$L$186</c:f>
              <c:strCache>
                <c:ptCount val="1"/>
                <c:pt idx="0">
                  <c:v>EKİM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Sayfa3!$L$187:$L$198</c:f>
              <c:numCache>
                <c:formatCode>#,##0.00</c:formatCode>
                <c:ptCount val="12"/>
                <c:pt idx="0">
                  <c:v>7650</c:v>
                </c:pt>
                <c:pt idx="1">
                  <c:v>0</c:v>
                </c:pt>
                <c:pt idx="2">
                  <c:v>260000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0"/>
          <c:order val="10"/>
          <c:tx>
            <c:strRef>
              <c:f>Sayfa3!$M$186</c:f>
              <c:strCache>
                <c:ptCount val="1"/>
                <c:pt idx="0">
                  <c:v>KASIM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Sayfa3!$M$187:$M$198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444594.54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1"/>
          <c:order val="11"/>
          <c:tx>
            <c:strRef>
              <c:f>Sayfa3!$N$186</c:f>
              <c:strCache>
                <c:ptCount val="1"/>
                <c:pt idx="0">
                  <c:v>ARALIK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Sayfa3!$N$187:$N$198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75250.509999999995</c:v>
                </c:pt>
                <c:pt idx="9">
                  <c:v>20000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12"/>
          <c:order val="12"/>
          <c:tx>
            <c:strRef>
              <c:f>Sayfa3!$O$186</c:f>
              <c:strCache>
                <c:ptCount val="1"/>
                <c:pt idx="0">
                  <c:v>GENEL TOPLAM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Sayfa3!$O$187:$O$198</c:f>
              <c:numCache>
                <c:formatCode>#,##0.00</c:formatCode>
                <c:ptCount val="12"/>
                <c:pt idx="0">
                  <c:v>30725</c:v>
                </c:pt>
                <c:pt idx="1">
                  <c:v>10538</c:v>
                </c:pt>
                <c:pt idx="2">
                  <c:v>260000</c:v>
                </c:pt>
                <c:pt idx="3">
                  <c:v>580124.13</c:v>
                </c:pt>
                <c:pt idx="4">
                  <c:v>0</c:v>
                </c:pt>
                <c:pt idx="5">
                  <c:v>24386.129999999932</c:v>
                </c:pt>
                <c:pt idx="6">
                  <c:v>25000</c:v>
                </c:pt>
                <c:pt idx="7">
                  <c:v>25000</c:v>
                </c:pt>
                <c:pt idx="8">
                  <c:v>150501.01</c:v>
                </c:pt>
                <c:pt idx="9">
                  <c:v>20000</c:v>
                </c:pt>
                <c:pt idx="10">
                  <c:v>0</c:v>
                </c:pt>
                <c:pt idx="11">
                  <c:v>18556.07</c:v>
                </c:pt>
              </c:numCache>
            </c:numRef>
          </c:val>
        </c:ser>
        <c:ser>
          <c:idx val="13"/>
          <c:order val="13"/>
          <c:tx>
            <c:strRef>
              <c:f>Sayfa3!$P$186</c:f>
              <c:strCache>
                <c:ptCount val="1"/>
                <c:pt idx="0">
                  <c:v>ORTALAMA</c:v>
                </c:pt>
              </c:strCache>
            </c:strRef>
          </c:tx>
          <c:cat>
            <c:strRef>
              <c:f>Sayfa3!$B$187:$B$198</c:f>
              <c:strCache>
                <c:ptCount val="12"/>
                <c:pt idx="0">
                  <c:v>TESCİL KARTLARI ALIM GİDERİ</c:v>
                </c:pt>
                <c:pt idx="1">
                  <c:v>DEMİRBAŞ ALIM GİDERİ(makam aracı)</c:v>
                </c:pt>
                <c:pt idx="2">
                  <c:v>İŞGEM MİMARİ PROJE</c:v>
                </c:pt>
                <c:pt idx="3">
                  <c:v>İNŞAAT GİDERLERİ</c:v>
                </c:pt>
                <c:pt idx="4">
                  <c:v>PERSONEL SAĞLIK GİDERİ</c:v>
                </c:pt>
                <c:pt idx="5">
                  <c:v>DİCLE KALKINMA AJANSI PAYI</c:v>
                </c:pt>
                <c:pt idx="6">
                  <c:v>GÜMRÜK VE TİCARET BAKANLIĞI PAYI</c:v>
                </c:pt>
                <c:pt idx="7">
                  <c:v>EMEKLİ SANDIĞI VAKFI PAYI</c:v>
                </c:pt>
                <c:pt idx="8">
                  <c:v>(TOBB) ÜST KURULUŞ BİRLİK AİDATI</c:v>
                </c:pt>
                <c:pt idx="9">
                  <c:v>İŞTİRAKLER (ABİGEM)</c:v>
                </c:pt>
                <c:pt idx="10">
                  <c:v>ABİGEM A.Ş. AKTARILAN PAY</c:v>
                </c:pt>
                <c:pt idx="11">
                  <c:v>ETCF-2 PROJE EKSİK BEDELİ</c:v>
                </c:pt>
              </c:strCache>
            </c:strRef>
          </c:cat>
          <c:val>
            <c:numRef>
              <c:f>Sayfa3!$P$187:$P$198</c:f>
              <c:numCache>
                <c:formatCode>#,##0.00</c:formatCode>
                <c:ptCount val="12"/>
                <c:pt idx="0">
                  <c:v>2560.4166666666647</c:v>
                </c:pt>
                <c:pt idx="1">
                  <c:v>878.16</c:v>
                </c:pt>
                <c:pt idx="2">
                  <c:v>21666.66</c:v>
                </c:pt>
                <c:pt idx="3">
                  <c:v>48343.677499999998</c:v>
                </c:pt>
                <c:pt idx="4">
                  <c:v>0</c:v>
                </c:pt>
                <c:pt idx="5">
                  <c:v>2032.1775</c:v>
                </c:pt>
                <c:pt idx="6">
                  <c:v>2083.3333333333521</c:v>
                </c:pt>
                <c:pt idx="7">
                  <c:v>2083.3333333333521</c:v>
                </c:pt>
                <c:pt idx="8">
                  <c:v>12541.750833333323</c:v>
                </c:pt>
                <c:pt idx="9">
                  <c:v>1666.6599999999999</c:v>
                </c:pt>
                <c:pt idx="10">
                  <c:v>0</c:v>
                </c:pt>
                <c:pt idx="11">
                  <c:v>1546.3391666666666</c:v>
                </c:pt>
              </c:numCache>
            </c:numRef>
          </c:val>
        </c:ser>
        <c:axId val="62728832"/>
        <c:axId val="62738816"/>
      </c:barChart>
      <c:catAx>
        <c:axId val="62728832"/>
        <c:scaling>
          <c:orientation val="minMax"/>
        </c:scaling>
        <c:axPos val="b"/>
        <c:numFmt formatCode="General" sourceLinked="1"/>
        <c:tickLblPos val="nextTo"/>
        <c:crossAx val="62738816"/>
        <c:crosses val="autoZero"/>
        <c:auto val="1"/>
        <c:lblAlgn val="ctr"/>
        <c:lblOffset val="100"/>
      </c:catAx>
      <c:valAx>
        <c:axId val="62738816"/>
        <c:scaling>
          <c:orientation val="minMax"/>
        </c:scaling>
        <c:axPos val="l"/>
        <c:majorGridlines/>
        <c:numFmt formatCode="#,##0.00" sourceLinked="1"/>
        <c:tickLblPos val="nextTo"/>
        <c:crossAx val="62728832"/>
        <c:crosses val="autoZero"/>
        <c:crossBetween val="between"/>
      </c:valAx>
      <c:spPr>
        <a:solidFill>
          <a:schemeClr val="accent2"/>
        </a:solidFill>
      </c:spPr>
    </c:plotArea>
    <c:legend>
      <c:legendPos val="r"/>
      <c:layout>
        <c:manualLayout>
          <c:xMode val="edge"/>
          <c:yMode val="edge"/>
          <c:x val="0.88905492658097163"/>
          <c:y val="8.9945538893270116E-2"/>
          <c:w val="0.11094507341902893"/>
          <c:h val="0.86820937365308937"/>
        </c:manualLayout>
      </c:layout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17822-916A-44C6-A7A2-1E9541A5688C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07C57-88FC-4A84-98DA-F44C365EAA27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07C57-88FC-4A84-98DA-F44C365EAA27}" type="slidenum">
              <a:rPr lang="tr-TR" smtClean="0"/>
              <a:pPr/>
              <a:t>12</a:t>
            </a:fld>
            <a:endParaRPr lang="tr-T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 dirty="0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dirty="0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4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E6DDBA8-BE2D-45A6-B4C5-7E5539B1D268}" type="datetimeFigureOut">
              <a:rPr lang="tr-TR" smtClean="0"/>
              <a:pPr/>
              <a:t>19.04.2016</a:t>
            </a:fld>
            <a:endParaRPr lang="tr-TR" dirty="0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 dirty="0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0B71C9D-6C79-43DD-9801-A49F8E73108E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dissolv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BATSO9\Desktop\2016%20KEMAL%20ANAL&#304;ZLER\Bond%20-%20Victory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prstGeom prst="flowChartTerminator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BATMAN TİCARET VE SANAYİ ODASI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846640" cy="2121650"/>
          </a:xfrm>
          <a:prstGeom prst="smileyFace">
            <a:avLst/>
          </a:prstGeo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2015 YILI GENEL </a:t>
            </a:r>
          </a:p>
          <a:p>
            <a:pPr algn="ctr"/>
            <a:r>
              <a:rPr lang="tr-TR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DEĞERLENDİRİLMESİ</a:t>
            </a:r>
            <a:endParaRPr lang="tr-TR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BATSO9\Desktop\logolar kemal\BATSO Log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60648"/>
            <a:ext cx="1840204" cy="1656184"/>
          </a:xfrm>
          <a:prstGeom prst="rect">
            <a:avLst/>
          </a:prstGeom>
          <a:noFill/>
        </p:spPr>
      </p:pic>
      <p:pic>
        <p:nvPicPr>
          <p:cNvPr id="5" name="Picture 2" descr="C:\Users\BATSO9\Desktop\logolar kemal\BATSO Logo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1872208" cy="1660243"/>
          </a:xfrm>
          <a:prstGeom prst="rect">
            <a:avLst/>
          </a:prstGeom>
          <a:noFill/>
        </p:spPr>
      </p:pic>
      <p:pic>
        <p:nvPicPr>
          <p:cNvPr id="6" name="Bond - Victo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Bond - Victo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37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</p:spPr>
        <p:txBody>
          <a:bodyPr>
            <a:noAutofit/>
          </a:bodyPr>
          <a:lstStyle/>
          <a:p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800" dirty="0" smtClean="0">
                <a:solidFill>
                  <a:schemeClr val="tx1"/>
                </a:solidFill>
              </a:rPr>
              <a:t>TÜRKİYE’NİN ÇEŞİTLİ ÜNİVERSİTELERİNDEN ÖĞRENCİLER ODAMIZI ZİYARET ETTİ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26627" name="Picture 3" descr="C:\Users\BATSO9\Desktop\İLETİŞİM YILLIK FAALİYET 2015\NİSAN 2015\ÖĞRENCİ HEYETİ ZİYARETİ 20.04.2015\DSC_3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6874814" cy="4137236"/>
          </a:xfrm>
          <a:prstGeom prst="rect">
            <a:avLst/>
          </a:prstGeom>
          <a:noFill/>
        </p:spPr>
      </p:pic>
      <p:pic>
        <p:nvPicPr>
          <p:cNvPr id="39937" name="Picture 1" descr="C:\Users\BATSO9\Desktop\KBATSO KEMAL GOKHAN hoca\sunum kaya grafik\HER KESİMDEN MİSAFİR AĞIRLADIK\DSC_01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77072"/>
            <a:ext cx="4906640" cy="25510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229026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KADINLARIMIZI UNUTMADIK</a:t>
            </a:r>
            <a:br>
              <a:rPr lang="tr-TR" dirty="0" smtClean="0"/>
            </a:br>
            <a:r>
              <a:rPr lang="tr-TR" sz="3100" dirty="0" smtClean="0">
                <a:solidFill>
                  <a:schemeClr val="tx1"/>
                </a:solidFill>
              </a:rPr>
              <a:t>8 Mart Dünya Kadınlar Gününde kadın çalışanları ziyaret ederek çiçek dağıttık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098" name="Picture 2" descr="C:\Users\BATSO9\Desktop\İLETİŞİM YILLIK FAALİYET 2015\MART 2015\8 MART KADINLAR GÜNÜ\DSC_3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32856"/>
            <a:ext cx="6130775" cy="40871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ÜYELERİMİZİ İŞ YERLERİNDE ZİYARET EDEREK SORUNLARINI DİNLEDİK</a:t>
            </a:r>
            <a:endParaRPr lang="tr-TR" sz="3200" dirty="0"/>
          </a:p>
        </p:txBody>
      </p:sp>
      <p:pic>
        <p:nvPicPr>
          <p:cNvPr id="62466" name="Picture 2" descr="C:\Users\BATSO9\Desktop\SİTE İÇİN FOTO\DSC_02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3886640" cy="4104456"/>
          </a:xfrm>
          <a:prstGeom prst="rect">
            <a:avLst/>
          </a:prstGeom>
          <a:noFill/>
        </p:spPr>
      </p:pic>
      <p:pic>
        <p:nvPicPr>
          <p:cNvPr id="62467" name="Picture 3" descr="C:\Users\BATSO9\Desktop\SİTE İÇİN FOTO\DSC_0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23412">
            <a:off x="4427984" y="2996952"/>
            <a:ext cx="4247964" cy="28319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 smtClean="0">
                <a:latin typeface="Arial Black" pitchFamily="34" charset="0"/>
              </a:rPr>
              <a:t>YENİ BİNAMIZIN İNŞAATINA BAŞLADIK</a:t>
            </a:r>
            <a:br>
              <a:rPr lang="tr-TR" sz="3200" dirty="0" smtClean="0">
                <a:latin typeface="Arial Black" pitchFamily="34" charset="0"/>
              </a:rPr>
            </a:br>
            <a:r>
              <a:rPr lang="tr-TR" sz="3200" dirty="0" smtClean="0">
                <a:latin typeface="Arial Black" pitchFamily="34" charset="0"/>
              </a:rPr>
              <a:t>        (Muhtemel Hizmet Binamız)</a:t>
            </a:r>
            <a:endParaRPr lang="tr-TR" sz="3200" dirty="0">
              <a:latin typeface="Arial Black" pitchFamily="34" charset="0"/>
            </a:endParaRPr>
          </a:p>
        </p:txBody>
      </p:sp>
      <p:pic>
        <p:nvPicPr>
          <p:cNvPr id="5" name="4 İçerik Yer Tutucusu" descr="20160208062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25" y="1734344"/>
            <a:ext cx="7618976" cy="4286944"/>
          </a:xfrm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      </a:t>
            </a:r>
            <a:r>
              <a:rPr lang="tr-TR" sz="2400" b="1" dirty="0" smtClean="0"/>
              <a:t>1000 ÖĞRENCİ 1000 İSTİHDAM PROJESİYLE BİRÇOK ÖĞRENCİYE İŞ İMKANI, İŞVERENE DE KALİFİYE ELEMAN İHTİYACI SAĞLAMADA YARDIMCI OLDUK</a:t>
            </a:r>
          </a:p>
          <a:p>
            <a:endParaRPr lang="tr-TR" b="1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BİR ÇOK PROJEDE YER ALDIK</a:t>
            </a:r>
            <a:endParaRPr lang="tr-TR" dirty="0"/>
          </a:p>
        </p:txBody>
      </p:sp>
      <p:pic>
        <p:nvPicPr>
          <p:cNvPr id="5121" name="Picture 1" descr="C:\Users\BATSO9\Desktop\İLETİŞİM YILLIK FAALİYET 2015\MART 2015\1000 ÖĞRENCİ 1000 İSTİHDAM\DSC_3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780928"/>
            <a:ext cx="5904656" cy="38644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>
            <a:normAutofit/>
          </a:bodyPr>
          <a:lstStyle/>
          <a:p>
            <a:r>
              <a:rPr lang="tr-TR" sz="4400" dirty="0" smtClean="0">
                <a:solidFill>
                  <a:schemeClr val="tx1"/>
                </a:solidFill>
              </a:rPr>
              <a:t>    BİLGİSAYARLI KESİM              	 MAKİNESİ PROJESİ</a:t>
            </a:r>
            <a:endParaRPr lang="tr-TR" sz="4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BATSO9\Desktop\su-lee-fa-200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44824"/>
            <a:ext cx="6120680" cy="46322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642194"/>
          </a:xfrm>
        </p:spPr>
        <p:txBody>
          <a:bodyPr>
            <a:noAutofit/>
          </a:bodyPr>
          <a:lstStyle/>
          <a:p>
            <a:r>
              <a:rPr lang="tr-TR" sz="4000" dirty="0" smtClean="0">
                <a:solidFill>
                  <a:schemeClr val="tx1"/>
                </a:solidFill>
              </a:rPr>
              <a:t/>
            </a:r>
            <a:br>
              <a:rPr lang="tr-TR" sz="4000" dirty="0" smtClean="0">
                <a:solidFill>
                  <a:schemeClr val="tx1"/>
                </a:solidFill>
              </a:rPr>
            </a:br>
            <a:r>
              <a:rPr lang="tr-TR" sz="4000" dirty="0" smtClean="0">
                <a:solidFill>
                  <a:schemeClr val="tx1"/>
                </a:solidFill>
              </a:rPr>
              <a:t>BATMAN ATIKLARINDAN ARINIYOR ÖN BAŞVURU PROJESİNİ HAZIRLADIK</a:t>
            </a:r>
            <a:endParaRPr lang="tr-TR" sz="4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BATSO9\Desktop\kagit-geri-donus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655073"/>
            <a:ext cx="8002587" cy="31178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14202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GÜMRÜK SAHASI VE HİZMET BİNASI İHALESİNİ YAPTIRDIK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7488832" cy="5085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074242"/>
          </a:xfrm>
        </p:spPr>
        <p:txBody>
          <a:bodyPr>
            <a:noAutofit/>
          </a:bodyPr>
          <a:lstStyle/>
          <a:p>
            <a:r>
              <a:rPr lang="tr-TR" sz="4400" dirty="0" smtClean="0">
                <a:solidFill>
                  <a:schemeClr val="tx1"/>
                </a:solidFill>
              </a:rPr>
              <a:t>BÖLGE HASTANEMİZDE BİR HASTA ODASINI TAM TEŞEKKÜLLÜ DONATTIK</a:t>
            </a:r>
            <a:endParaRPr lang="tr-TR" sz="4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BATSO9\Desktop\indi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001" y="2565400"/>
            <a:ext cx="6366439" cy="37439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930226"/>
          </a:xfrm>
        </p:spPr>
        <p:txBody>
          <a:bodyPr>
            <a:noAutofit/>
          </a:bodyPr>
          <a:lstStyle/>
          <a:p>
            <a:r>
              <a:rPr lang="tr-TR" sz="3600" dirty="0" smtClean="0">
                <a:solidFill>
                  <a:schemeClr val="tx1"/>
                </a:solidFill>
              </a:rPr>
              <a:t>ÜNİVERESİTEDE GİRİŞİMCİLİK SERTİFİKA PROGRAMI VE TÜBİTAK PROJESİNİNPAYDAŞI OLDUK</a:t>
            </a:r>
            <a:endParaRPr lang="tr-TR" sz="3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8640960" cy="432047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772816"/>
            <a:ext cx="8147248" cy="4234475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Sizler için hazırlamış olduğumuz bu çalışmamızda, odamızın 2015 yılında yapmış olduğu çalışmalar ve hizmetlerin Genel Değerlendirilmesini beğeninize sunuyoruz.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>
                <a:solidFill>
                  <a:schemeClr val="tx1"/>
                </a:solidFill>
              </a:rPr>
              <a:t>Değerli Meclis Üyelerimiz;</a:t>
            </a:r>
            <a:br>
              <a:rPr lang="tr-TR" dirty="0" smtClean="0">
                <a:solidFill>
                  <a:schemeClr val="tx1"/>
                </a:solidFill>
              </a:rPr>
            </a:b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BATSO’DAN DIŞ TİCARET EĞİTİMİ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EĞİTİMLERDE HIZ KESMEDİK…</a:t>
            </a:r>
            <a:endParaRPr lang="tr-TR" dirty="0"/>
          </a:p>
        </p:txBody>
      </p:sp>
      <p:pic>
        <p:nvPicPr>
          <p:cNvPr id="23555" name="Picture 3" descr="C:\Users\BATSO9\Desktop\İLETİŞİM YILLIK FAALİYET 2015\MART 2015\DIŞ TİCARET EĞİTİMİ\dış ticaret eğitimi\dış tic eğ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3535472" cy="4536504"/>
          </a:xfrm>
          <a:prstGeom prst="rect">
            <a:avLst/>
          </a:prstGeom>
          <a:noFill/>
        </p:spPr>
      </p:pic>
      <p:pic>
        <p:nvPicPr>
          <p:cNvPr id="6" name="Picture 2" descr="C:\Users\BATSO9\Desktop\İLETİŞİM YILLIK FAALİYET 2015\MART 2015\DIŞ TİCARET EĞİTİMİ\DSC_3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9520">
            <a:off x="378082" y="2392564"/>
            <a:ext cx="5216817" cy="37638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2493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b="0" dirty="0" smtClean="0">
                <a:solidFill>
                  <a:schemeClr val="tx1"/>
                </a:solidFill>
              </a:rPr>
              <a:t>     </a:t>
            </a:r>
            <a:br>
              <a:rPr lang="tr-TR" sz="2800" b="0" dirty="0" smtClean="0">
                <a:solidFill>
                  <a:schemeClr val="tx1"/>
                </a:solidFill>
              </a:rPr>
            </a:br>
            <a:r>
              <a:rPr lang="tr-TR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ÜYE VE ÇALIŞANLARIMIZA PAZARLAMA VE    </a:t>
            </a:r>
            <a:br>
              <a:rPr lang="tr-TR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tr-TR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SATIŞ EĞİTİMİ VERDİK</a:t>
            </a:r>
            <a:endParaRPr lang="tr-TR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BATSO9\Desktop\DSC_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78882"/>
            <a:ext cx="6624736" cy="44186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TESKTİL SEKTÖRÜNE İŞ GELİŞTİRME EĞİTİMİ VERDİK</a:t>
            </a:r>
            <a:endParaRPr lang="tr-TR" dirty="0"/>
          </a:p>
        </p:txBody>
      </p:sp>
      <p:pic>
        <p:nvPicPr>
          <p:cNvPr id="24578" name="Picture 2" descr="C:\Users\BATSO9\Desktop\İLETİŞİM YILLIK FAALİYET 2015\MART 2015\DIŞ TİCARET EĞİTİMİ\tektil sektötüne iş geliştirme eğitimi\DSC_3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788943" cy="45259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</a:rPr>
              <a:t>MECLİS ÜYELERİNE STRATEJİK PLANLAMA VE İŞ GELİŞTİME EĞİTİMİ VERDİK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4" name="3 İçerik Yer Tutucusu" descr="F:\DCIM\100D3100\DSC_34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66247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098571"/>
          </a:xfrm>
        </p:spPr>
        <p:txBody>
          <a:bodyPr/>
          <a:lstStyle/>
          <a:p>
            <a:r>
              <a:rPr lang="tr-TR" dirty="0" smtClean="0"/>
              <a:t>Ayrıca;</a:t>
            </a:r>
          </a:p>
          <a:p>
            <a:r>
              <a:rPr lang="tr-TR" dirty="0" smtClean="0"/>
              <a:t>Kadın ve Genç Girişimcilerimize,</a:t>
            </a:r>
          </a:p>
          <a:p>
            <a:r>
              <a:rPr lang="tr-TR" dirty="0" smtClean="0"/>
              <a:t>Personelimize</a:t>
            </a:r>
          </a:p>
          <a:p>
            <a:r>
              <a:rPr lang="tr-TR" dirty="0" smtClean="0"/>
              <a:t>Ve üyelerimize</a:t>
            </a:r>
          </a:p>
          <a:p>
            <a:r>
              <a:rPr lang="tr-TR" dirty="0" smtClean="0"/>
              <a:t>Çeşitli eğitimler verdik.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25602" name="Picture 2" descr="C:\Users\BATSO9\Desktop\İLETİŞİM YILLIK FAALİYET 2015\MART 2015\uge 2015-1\DSC_3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212976"/>
            <a:ext cx="4104456" cy="3384376"/>
          </a:xfrm>
          <a:prstGeom prst="rect">
            <a:avLst/>
          </a:prstGeom>
          <a:noFill/>
        </p:spPr>
      </p:pic>
      <p:pic>
        <p:nvPicPr>
          <p:cNvPr id="25603" name="Picture 3" descr="C:\Users\BATSO9\Desktop\İLETİŞİM YILLIK FAALİYET 2015\EKİM 2015\E-İMZA ELEKTRONİK BELGE TEMİNİ EĞİTİMİ\DSC_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56992"/>
            <a:ext cx="3600400" cy="25202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/>
          <a:lstStyle/>
          <a:p>
            <a:r>
              <a:rPr lang="tr-TR" dirty="0" smtClean="0"/>
              <a:t>Batman İŞKUR ve BATSO işbirliği halinde Batmanlı 500 girişimci adayına yönelik Uygulamalı Girişimcilik Programı protokolü  imzaladık.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tx1"/>
                </a:solidFill>
              </a:rPr>
              <a:t>PAYDAŞLARIMIZLA İŞ BİRLİĞİ YAPTIK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Users\BATSO9\Desktop\İLETİŞİM YILLIK FAALİYET 2015\NİSAN 2015\İŞKURLA GİRİŞİMCİLİK PROTOKOLÜ YAPILDI\DSC_3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852936"/>
            <a:ext cx="6342690" cy="36240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ÜYELERİMİZİ HİÇ YALNIZ BIRAKMADIK</a:t>
            </a:r>
            <a:endParaRPr lang="tr-TR" sz="3200" dirty="0"/>
          </a:p>
        </p:txBody>
      </p:sp>
      <p:pic>
        <p:nvPicPr>
          <p:cNvPr id="63490" name="Picture 2" descr="C:\Users\BATSO9\Desktop\SİTE İÇİN FOTO\turkiye100odul (83)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5400600" cy="4176464"/>
          </a:xfrm>
          <a:prstGeom prst="rect">
            <a:avLst/>
          </a:prstGeom>
          <a:noFill/>
        </p:spPr>
      </p:pic>
      <p:pic>
        <p:nvPicPr>
          <p:cNvPr id="63491" name="Picture 3" descr="C:\Users\BATSO9\Desktop\Adsı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9433"/>
            <a:ext cx="4680520" cy="30939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FUAR VE SERGİLERDE BATMANI TEMSİL ETTİK</a:t>
            </a:r>
            <a:endParaRPr lang="tr-TR" sz="2800" dirty="0"/>
          </a:p>
        </p:txBody>
      </p:sp>
      <p:pic>
        <p:nvPicPr>
          <p:cNvPr id="28674" name="Picture 2" descr="C:\Users\BATSO9\Desktop\İLETİŞİM YILLIK FAALİYET 2015\MAYIS 2015\kitap fuarı ank.1-2 mayıs\IMG-20150506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85" y="1481138"/>
            <a:ext cx="8039230" cy="45259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200800" cy="100811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TOBB GENEL KURULUNDAYDIK</a:t>
            </a:r>
            <a:endParaRPr lang="tr-TR" dirty="0"/>
          </a:p>
        </p:txBody>
      </p:sp>
      <p:pic>
        <p:nvPicPr>
          <p:cNvPr id="29698" name="Picture 2" descr="C:\Users\BATSO9\Desktop\IMG-20150504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384" y="1481138"/>
            <a:ext cx="6867007" cy="45259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79512" y="260648"/>
            <a:ext cx="5256584" cy="5314602"/>
          </a:xfrm>
        </p:spPr>
        <p:txBody>
          <a:bodyPr>
            <a:noAutofit/>
          </a:bodyPr>
          <a:lstStyle/>
          <a:p>
            <a:r>
              <a:rPr lang="tr-TR" sz="3200" dirty="0" smtClean="0"/>
              <a:t>BAHÇEŞEHİR ÜNİVERSİTESİ VE BİLİŞİM DERNEĞİNİN DÜZENLEMİŞ OLDUĞU TÜRKİYE GENELİ EN İYİ WEB SİTESİ YARIŞMASINDA HALKIN FAVORİSİ DALINDA WEB SİTEMİZ, 1.LİK ÖDÜLÜNÜ KAZANDI</a:t>
            </a:r>
            <a:endParaRPr lang="tr-TR" sz="3200" dirty="0"/>
          </a:p>
        </p:txBody>
      </p:sp>
      <p:pic>
        <p:nvPicPr>
          <p:cNvPr id="31746" name="Picture 2" descr="C:\Users\BATSO9\Desktop\İLETİŞİM YILLIK FAALİYET 2015\EKİM 2015\2 EKİM ÖDÜL ALDIK\bişi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6672"/>
            <a:ext cx="3384376" cy="43924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KOSGEB UYGULAMALI GİRİŞİMCİLİK EĞİTİMLERİNDE </a:t>
            </a:r>
            <a:r>
              <a:rPr lang="tr-TR" sz="31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HİÇ HIZ </a:t>
            </a:r>
            <a:r>
              <a:rPr lang="tr-TR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KESMEDİK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dirty="0" smtClean="0">
                <a:latin typeface="Times New Roman" pitchFamily="18" charset="0"/>
                <a:cs typeface="Times New Roman" pitchFamily="18" charset="0"/>
              </a:rPr>
            </a:br>
            <a:endParaRPr lang="tr-TR" dirty="0"/>
          </a:p>
        </p:txBody>
      </p:sp>
      <p:pic>
        <p:nvPicPr>
          <p:cNvPr id="4" name="3 İçerik Yer Tutucusu" descr="C:\Users\BATSO9\Desktop\DSC_0056 - Kopy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220751">
            <a:off x="346384" y="1875181"/>
            <a:ext cx="3231160" cy="24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Resim" descr="F:\02.10.2014-24.06.2015\DSC_38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02531">
            <a:off x="5519060" y="1838309"/>
            <a:ext cx="3024336" cy="249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 descr="C:\Users\BATSO9\Desktop\İLETİŞİM YILLIK FAALİYET 2015\OCAK 2015\07.01.15 girşimcilik sertifikaları dağıttık\DSC_06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293096"/>
            <a:ext cx="525658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YEREL VE BÖLGESEL SORUNLARA DUYARLI OLDUK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8370" name="Picture 2" descr="C:\Users\BATSO9\Desktop\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336704" cy="48486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TÜM SİYASİ PARTİLERİMİZLE İSTİŞARE ETTİK</a:t>
            </a:r>
            <a:endParaRPr lang="tr-TR" dirty="0"/>
          </a:p>
        </p:txBody>
      </p:sp>
      <p:pic>
        <p:nvPicPr>
          <p:cNvPr id="59394" name="Picture 2" descr="C:\Users\BATSO9\Desktop\SİTE İÇİN FOTO\1_28096_DOGUVEGUNEYDOGUTICARETVESANAYIODASIBASKANLARI010820153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340768"/>
            <a:ext cx="8032743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TÜM SİYASİ PARTİLERİMİZLE İSTİŞARE ETTİK</a:t>
            </a:r>
            <a:endParaRPr lang="tr-TR" sz="2800" dirty="0"/>
          </a:p>
        </p:txBody>
      </p:sp>
      <p:pic>
        <p:nvPicPr>
          <p:cNvPr id="60418" name="Picture 2" descr="C:\Users\BATSO9\Desktop\SİTE İÇİN FOTO\DSC_0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06479"/>
            <a:ext cx="8166298" cy="54468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SİYASİ PARTİ TEMSİLCİLERİNİ AĞIRLADIK</a:t>
            </a:r>
            <a:endParaRPr lang="tr-TR" sz="3200" dirty="0"/>
          </a:p>
        </p:txBody>
      </p:sp>
      <p:pic>
        <p:nvPicPr>
          <p:cNvPr id="30722" name="Picture 2" descr="C:\Users\BATSO9\Desktop\İLETİŞİM YILLIK FAALİYET 2015\EKİM 2015\7 ekim HDP HEYETİ ODAMIZI ZİYARET ETTİİ\DSC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899611">
            <a:off x="401353" y="2153962"/>
            <a:ext cx="3755131" cy="2504643"/>
          </a:xfrm>
          <a:prstGeom prst="rect">
            <a:avLst/>
          </a:prstGeom>
          <a:noFill/>
        </p:spPr>
      </p:pic>
      <p:pic>
        <p:nvPicPr>
          <p:cNvPr id="30723" name="Picture 3" descr="C:\Users\BATSO9\Desktop\İLETİŞİM YILLIK FAALİYET 2015\MAYIS 2015\MİLLETVEKİL ADAYI ZİYARET ETTİ 04.05.20145\aydın gök batso ziyaret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79809">
            <a:off x="4975656" y="2058106"/>
            <a:ext cx="3822228" cy="25493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tr-TR" sz="3100" dirty="0" smtClean="0">
                <a:solidFill>
                  <a:schemeClr val="tx1"/>
                </a:solidFill>
              </a:rPr>
              <a:t>SOSYAL SORUMLULUK BİLİNCİYLE BİRÇOK YARDIM ORGANİZASYONUNDA YER ALDIK</a:t>
            </a:r>
            <a:endParaRPr lang="tr-TR" sz="3100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02.10.2014-07.04.2015 ARASI FOTOLAR\DSC_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9734734">
            <a:off x="467544" y="2132856"/>
            <a:ext cx="3785889" cy="2523926"/>
          </a:xfrm>
          <a:prstGeom prst="rect">
            <a:avLst/>
          </a:prstGeom>
          <a:noFill/>
        </p:spPr>
      </p:pic>
      <p:pic>
        <p:nvPicPr>
          <p:cNvPr id="3075" name="Picture 3" descr="C:\Users\BATSO9\Desktop\Adsı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88840"/>
            <a:ext cx="4428403" cy="44012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102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73355"/>
            <a:ext cx="6912768" cy="536410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846640" cy="1152128"/>
          </a:xfrm>
        </p:spPr>
        <p:txBody>
          <a:bodyPr>
            <a:normAutofit/>
          </a:bodyPr>
          <a:lstStyle/>
          <a:p>
            <a:r>
              <a:rPr lang="tr-TR" sz="2800" b="1" dirty="0" smtClean="0"/>
              <a:t>MECLİS, PERSONEL VE AİLELERİYLE YEMEKTE BULUŞTUK</a:t>
            </a:r>
            <a:endParaRPr lang="tr-TR" sz="2800" b="1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BATSO9\Desktop\DSC_0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5898">
            <a:off x="445105" y="1843447"/>
            <a:ext cx="5400600" cy="3601317"/>
          </a:xfrm>
          <a:prstGeom prst="rect">
            <a:avLst/>
          </a:prstGeom>
          <a:noFill/>
        </p:spPr>
      </p:pic>
      <p:pic>
        <p:nvPicPr>
          <p:cNvPr id="1027" name="Picture 3" descr="C:\Users\BATSO9\Desktop\DSC_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84984"/>
            <a:ext cx="3121025" cy="27363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08912" cy="1930226"/>
          </a:xfrm>
        </p:spPr>
        <p:txBody>
          <a:bodyPr>
            <a:noAutofit/>
          </a:bodyPr>
          <a:lstStyle/>
          <a:p>
            <a:pPr algn="ctr"/>
            <a:r>
              <a:rPr lang="tr-TR" sz="8000" dirty="0" smtClean="0">
                <a:solidFill>
                  <a:schemeClr val="tx1"/>
                </a:solidFill>
              </a:rPr>
              <a:t/>
            </a:r>
            <a:br>
              <a:rPr lang="tr-TR" sz="8000" dirty="0" smtClean="0">
                <a:solidFill>
                  <a:schemeClr val="tx1"/>
                </a:solidFill>
              </a:rPr>
            </a:br>
            <a:r>
              <a:rPr lang="tr-TR" sz="8000" dirty="0" smtClean="0">
                <a:solidFill>
                  <a:schemeClr val="bg2">
                    <a:lumMod val="25000"/>
                  </a:schemeClr>
                </a:solidFill>
              </a:rPr>
              <a:t>2015 YILI</a:t>
            </a:r>
            <a:endParaRPr lang="tr-TR" sz="8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018451"/>
          </a:xfrm>
        </p:spPr>
        <p:txBody>
          <a:bodyPr/>
          <a:lstStyle/>
          <a:p>
            <a:r>
              <a:rPr lang="tr-TR" dirty="0" smtClean="0"/>
              <a:t>   </a:t>
            </a:r>
          </a:p>
          <a:p>
            <a:endParaRPr lang="tr-TR" dirty="0" smtClean="0"/>
          </a:p>
          <a:p>
            <a:r>
              <a:rPr lang="tr-TR" sz="5400" b="1" dirty="0" smtClean="0"/>
              <a:t>         </a:t>
            </a:r>
            <a:r>
              <a:rPr lang="tr-TR" sz="5400" b="1" dirty="0" smtClean="0">
                <a:solidFill>
                  <a:schemeClr val="bg2">
                    <a:lumMod val="25000"/>
                  </a:schemeClr>
                </a:solidFill>
              </a:rPr>
              <a:t>BİRİMLER </a:t>
            </a:r>
          </a:p>
          <a:p>
            <a:r>
              <a:rPr lang="tr-TR" sz="5400" b="1" dirty="0" smtClean="0">
                <a:solidFill>
                  <a:schemeClr val="bg2">
                    <a:lumMod val="25000"/>
                  </a:schemeClr>
                </a:solidFill>
              </a:rPr>
              <a:t>     FAALİYETLER</a:t>
            </a:r>
            <a:endParaRPr lang="tr-TR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  <a:latin typeface="Arial Black" pitchFamily="34" charset="0"/>
              </a:rPr>
              <a:t>TİCARET SİCİL BİRİMİ</a:t>
            </a:r>
            <a:endParaRPr lang="tr-TR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BATSO9\Desktop\DSC_0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246624"/>
            <a:ext cx="7482380" cy="49906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tr-TR" sz="2000" dirty="0" smtClean="0">
                <a:solidFill>
                  <a:schemeClr val="tx1"/>
                </a:solidFill>
              </a:rPr>
              <a:t>TİCARET SİCİL BİRİMİ FAALİYETLERİ</a:t>
            </a:r>
            <a:endParaRPr lang="tr-TR" sz="2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03005" cy="58326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tr-TR" sz="4000" dirty="0" smtClean="0"/>
          </a:p>
          <a:p>
            <a:r>
              <a:rPr lang="tr-TR" sz="4000" dirty="0" smtClean="0"/>
              <a:t>Amacımız; İşsizlik oranında Türkiye’de başı çeken ilimizde, Gençlere kendi işini kurma fırsatı yaratmak, girişimci adaylarına yardımcı olmak.</a:t>
            </a:r>
          </a:p>
          <a:p>
            <a:endParaRPr lang="tr-TR" sz="4000" dirty="0" smtClean="0"/>
          </a:p>
          <a:p>
            <a:endParaRPr lang="tr-TR" sz="4000" dirty="0" smtClean="0"/>
          </a:p>
          <a:p>
            <a:endParaRPr lang="tr-TR" sz="40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04056"/>
          </a:xfrm>
        </p:spPr>
        <p:txBody>
          <a:bodyPr>
            <a:normAutofit fontScale="90000"/>
          </a:bodyPr>
          <a:lstStyle/>
          <a:p>
            <a:r>
              <a:rPr lang="tr-TR" sz="2700" dirty="0" smtClean="0"/>
              <a:t/>
            </a:r>
            <a:br>
              <a:rPr lang="tr-TR" sz="2700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</a:rPr>
              <a:t>TİCARET SİCİL BİRİMİ FAALİYETLER GRAFİĞİ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424936" cy="5184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ODA SİCİL BİRİMİ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BATSO9\Desktop\DSC_0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665110" cy="51125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3408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ODA SİCİL BİRİMİ FAALİYETLER</a:t>
            </a:r>
            <a:endParaRPr lang="tr-TR" dirty="0"/>
          </a:p>
        </p:txBody>
      </p:sp>
      <p:pic>
        <p:nvPicPr>
          <p:cNvPr id="614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81336"/>
            <a:ext cx="8136904" cy="57752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</a:rPr>
              <a:t>ODA SİCİL BİRİMİ FAALİYETLER GRAFİĞİ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591847" cy="5472608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rgbClr val="2DA2BF">
                  <a:tint val="44500"/>
                  <a:satMod val="160000"/>
                </a:srgbClr>
              </a:gs>
              <a:gs pos="100000">
                <a:srgbClr val="2DA2BF">
                  <a:tint val="23500"/>
                  <a:satMod val="160000"/>
                </a:srgbClr>
              </a:gs>
            </a:gsLst>
            <a:lin ang="5400000" scaled="0"/>
          </a:gradFill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GENEL SEKRETERLİK</a:t>
            </a:r>
            <a:endParaRPr lang="tr-TR" dirty="0"/>
          </a:p>
        </p:txBody>
      </p:sp>
      <p:pic>
        <p:nvPicPr>
          <p:cNvPr id="7170" name="Picture 2" descr="C:\Users\BATSO9\Desktop\DSC_0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128792" cy="47548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r>
              <a:rPr lang="tr-TR" sz="3200" dirty="0" smtClean="0"/>
              <a:t>GENEL SEKRETERLİK FAALİYETLER</a:t>
            </a:r>
            <a:endParaRPr lang="tr-TR" sz="3200" dirty="0"/>
          </a:p>
        </p:txBody>
      </p:sp>
      <p:pic>
        <p:nvPicPr>
          <p:cNvPr id="102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38884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</a:rPr>
              <a:t>GENEL SEKRETERLİK FAALİYETLER GRAFİĞİ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8216728" cy="5495974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rgbClr val="2DA2BF">
                  <a:tint val="44500"/>
                  <a:satMod val="160000"/>
                </a:srgbClr>
              </a:gs>
              <a:gs pos="100000">
                <a:srgbClr val="2DA2BF">
                  <a:tint val="23500"/>
                  <a:satMod val="160000"/>
                </a:srgbClr>
              </a:gs>
            </a:gsLst>
            <a:lin ang="5400000" scaled="0"/>
          </a:gradFill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ULAŞTIRMA BİRİMİ</a:t>
            </a:r>
            <a:endParaRPr lang="tr-TR" dirty="0"/>
          </a:p>
        </p:txBody>
      </p:sp>
      <p:pic>
        <p:nvPicPr>
          <p:cNvPr id="6" name="Picture 1" descr="C:\Users\BATSO9\Desktop\DSC_0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4938"/>
            <a:ext cx="6294512" cy="41983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1488" y="260648"/>
          <a:ext cx="8275000" cy="6336704"/>
        </p:xfrm>
        <a:graphic>
          <a:graphicData uri="http://schemas.openxmlformats.org/presentationml/2006/ole">
            <p:oleObj spid="_x0000_s1026" name="Worksheet" r:id="rId3" imgW="8200980" imgH="3819615" progId="Excel.Sheet.12">
              <p:embed/>
            </p:oleObj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ULAŞTIRMA BİRİMİ FAALİYETLER GRAFİĞİ</a:t>
            </a:r>
            <a:endParaRPr lang="tr-TR" sz="2400" dirty="0"/>
          </a:p>
        </p:txBody>
      </p:sp>
      <p:graphicFrame>
        <p:nvGraphicFramePr>
          <p:cNvPr id="4" name="2 Grafik"/>
          <p:cNvGraphicFramePr>
            <a:graphicFrameLocks noGrp="1"/>
          </p:cNvGraphicFramePr>
          <p:nvPr>
            <p:ph idx="1"/>
          </p:nvPr>
        </p:nvGraphicFramePr>
        <p:xfrm>
          <a:off x="539552" y="692696"/>
          <a:ext cx="8229600" cy="574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395536" y="404664"/>
            <a:ext cx="8496944" cy="5256583"/>
          </a:xfrm>
        </p:spPr>
        <p:txBody>
          <a:bodyPr/>
          <a:lstStyle/>
          <a:p>
            <a:endParaRPr lang="tr-TR" b="1" dirty="0" smtClean="0"/>
          </a:p>
          <a:p>
            <a:r>
              <a:rPr lang="tr-TR" sz="3200" b="1" dirty="0" smtClean="0"/>
              <a:t>Oda olarak, Girişimcilik kültürünü yaygınlaştırmak ve girişimcileri iş planı kavramı ile tanıştırarak başarılı işletmelerin kurulmasını sağlamak amacı ile vermiş olduğumuz kurslarda,   2015 yılında </a:t>
            </a:r>
            <a:r>
              <a:rPr lang="tr-TR" sz="3200" b="1" u="sng" dirty="0" smtClean="0">
                <a:solidFill>
                  <a:schemeClr val="accent3">
                    <a:lumMod val="50000"/>
                  </a:schemeClr>
                </a:solidFill>
              </a:rPr>
              <a:t>657</a:t>
            </a:r>
            <a:r>
              <a:rPr lang="tr-TR" sz="3200" b="1" dirty="0" smtClean="0"/>
              <a:t> kişinin KOSGEB Girişimcilik Sertifikası almasını sağladık</a:t>
            </a:r>
            <a:r>
              <a:rPr lang="tr-TR" b="1" dirty="0" smtClean="0"/>
              <a:t>. </a:t>
            </a:r>
            <a:endParaRPr lang="tr-TR" b="1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 rot="10800000" flipV="1">
            <a:off x="457200" y="228918"/>
            <a:ext cx="8075240" cy="45719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4 Resim" descr="C:\Users\BATSO9\Desktop\ODA KLASÖRLER\işkur uge\DSC_38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65104"/>
            <a:ext cx="41044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/>
          </a:bodyPr>
          <a:lstStyle/>
          <a:p>
            <a:r>
              <a:rPr lang="tr-TR" sz="6000" dirty="0" smtClean="0"/>
              <a:t>   İLETİŞİM BİRİMİ</a:t>
            </a:r>
            <a:endParaRPr lang="tr-TR" sz="6000" dirty="0"/>
          </a:p>
        </p:txBody>
      </p:sp>
      <p:pic>
        <p:nvPicPr>
          <p:cNvPr id="55298" name="Picture 2" descr="C:\Users\BATSO9\Desktop\DSC_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2063112"/>
            <a:ext cx="6150284" cy="41021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tr-TR" dirty="0" smtClean="0"/>
              <a:t>             İLETİŞİM BİRİMİ</a:t>
            </a:r>
            <a:endParaRPr lang="tr-TR" dirty="0"/>
          </a:p>
        </p:txBody>
      </p:sp>
      <p:pic>
        <p:nvPicPr>
          <p:cNvPr id="56322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756485" cy="41044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graphicFrame>
        <p:nvGraphicFramePr>
          <p:cNvPr id="4" name="6 Grafik"/>
          <p:cNvGraphicFramePr>
            <a:graphicFrameLocks noGrp="1"/>
          </p:cNvGraphicFramePr>
          <p:nvPr>
            <p:ph idx="1"/>
          </p:nvPr>
        </p:nvGraphicFramePr>
        <p:xfrm>
          <a:off x="539552" y="764704"/>
          <a:ext cx="8229600" cy="509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SİGORTA ACENTALARI BİRİMİ</a:t>
            </a:r>
            <a:endParaRPr lang="tr-TR" dirty="0"/>
          </a:p>
        </p:txBody>
      </p:sp>
      <p:pic>
        <p:nvPicPr>
          <p:cNvPr id="59394" name="Picture 2" descr="C:\Users\BATSO9\Desktop\DSC_0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59486"/>
            <a:ext cx="6697055" cy="44658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>
              <a:tabLst>
                <a:tab pos="3044825" algn="l"/>
              </a:tabLst>
            </a:pPr>
            <a:r>
              <a:rPr lang="tr-TR" sz="2400" dirty="0" smtClean="0">
                <a:solidFill>
                  <a:schemeClr val="tx1"/>
                </a:solidFill>
              </a:rPr>
              <a:t>SİGORTA ACENTALARI BİRİMİ FAALİYETLER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5734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424936" cy="56886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>
                <a:solidFill>
                  <a:schemeClr val="tx1"/>
                </a:solidFill>
              </a:rPr>
              <a:t>SİGORTA ACENTALARI BİRİMİ FAALİYETLER GRAFİĞİ</a:t>
            </a:r>
            <a:endParaRPr lang="tr-TR" sz="2400" dirty="0"/>
          </a:p>
        </p:txBody>
      </p:sp>
      <p:graphicFrame>
        <p:nvGraphicFramePr>
          <p:cNvPr id="4" name="1 Grafik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17341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         MUHASEBE BİRİMİ</a:t>
            </a:r>
            <a:endParaRPr lang="tr-TR" dirty="0"/>
          </a:p>
        </p:txBody>
      </p:sp>
      <p:pic>
        <p:nvPicPr>
          <p:cNvPr id="64514" name="Picture 2" descr="C:\Users\BATSO9\Desktop\DSC_0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06526" cy="46065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YILLAR BAZINDA HESAP TABLOSU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1442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174" y="2132856"/>
            <a:ext cx="7513463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chemeClr val="tx1"/>
                </a:solidFill>
              </a:rPr>
              <a:t>YILLAR BAZINDA HESAP TABLOSU</a:t>
            </a:r>
            <a:br>
              <a:rPr lang="tr-TR" sz="3200" dirty="0" smtClean="0">
                <a:solidFill>
                  <a:schemeClr val="tx1"/>
                </a:solidFill>
              </a:rPr>
            </a:br>
            <a:r>
              <a:rPr lang="tr-TR" sz="3200" dirty="0" smtClean="0">
                <a:solidFill>
                  <a:schemeClr val="tx1"/>
                </a:solidFill>
              </a:rPr>
              <a:t>GRAFİKLE GÖSTERİMİ</a:t>
            </a:r>
            <a:endParaRPr lang="tr-TR" sz="3200" dirty="0"/>
          </a:p>
        </p:txBody>
      </p:sp>
      <p:pic>
        <p:nvPicPr>
          <p:cNvPr id="6246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08817"/>
            <a:ext cx="8352928" cy="53885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274638"/>
            <a:ext cx="8064896" cy="634082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GELİRLER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8370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5"/>
            <a:ext cx="7920880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642194"/>
          </a:xfrm>
        </p:spPr>
        <p:txBody>
          <a:bodyPr>
            <a:normAutofit/>
          </a:bodyPr>
          <a:lstStyle/>
          <a:p>
            <a:r>
              <a:rPr lang="tr-TR" dirty="0" smtClean="0"/>
              <a:t>GENÇ VE KADIN GİRİŞİMCİLER ÜYE VE BAŞKANLARINI SEÇTİK</a:t>
            </a:r>
            <a:endParaRPr lang="tr-TR" dirty="0"/>
          </a:p>
        </p:txBody>
      </p:sp>
      <p:pic>
        <p:nvPicPr>
          <p:cNvPr id="1026" name="Picture 2" descr="C:\Users\BATSO9\Desktop\İLETİŞİM YILLIK FAALİYET 2015\OCAK 2015\kgk bşk seçimi\DSC_0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4430266" cy="3888432"/>
          </a:xfrm>
          <a:prstGeom prst="rect">
            <a:avLst/>
          </a:prstGeom>
          <a:noFill/>
        </p:spPr>
      </p:pic>
      <p:pic>
        <p:nvPicPr>
          <p:cNvPr id="1027" name="Picture 3" descr="C:\Users\BATSO9\Desktop\genc-girisimciler-kurulu-calismalarina-hizli-basladi-41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404" y="3140968"/>
            <a:ext cx="3720131" cy="34959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20880" cy="576064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GİDERLER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9395" name="Picture 3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200800" cy="59766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DİĞER GİDERLER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7" name="6 İçerik Yer Tutucusu" descr="Adsız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30816"/>
            <a:ext cx="7200800" cy="4448662"/>
          </a:xfrm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2015 YILI AY BAZINDA TOPLAM GELİR VE GİDERLER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6562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8229600" cy="27363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tx1"/>
                </a:solidFill>
              </a:rPr>
              <a:t>   2015 YILI AY BAZINDA TOPLAM GELİR VE        </a:t>
            </a:r>
            <a:br>
              <a:rPr lang="tr-TR" sz="2800" dirty="0" smtClean="0">
                <a:solidFill>
                  <a:schemeClr val="tx1"/>
                </a:solidFill>
              </a:rPr>
            </a:br>
            <a:r>
              <a:rPr lang="tr-TR" sz="2800" dirty="0" smtClean="0">
                <a:solidFill>
                  <a:schemeClr val="tx1"/>
                </a:solidFill>
              </a:rPr>
              <a:t>                 GİDERLER GRAFİĞİ</a:t>
            </a:r>
            <a:endParaRPr lang="tr-TR" sz="2800" dirty="0"/>
          </a:p>
        </p:txBody>
      </p:sp>
      <p:graphicFrame>
        <p:nvGraphicFramePr>
          <p:cNvPr id="4" name="8 Grafik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tx1"/>
                </a:solidFill>
              </a:rPr>
              <a:t>2015 YILI AYRINTILI GELİR GİDER TABLOLARI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67586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435280" cy="50405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BANKALARDAKİ HESAPLAR GRAFİĞİ</a:t>
            </a:r>
            <a:endParaRPr lang="tr-TR" dirty="0"/>
          </a:p>
        </p:txBody>
      </p:sp>
      <p:graphicFrame>
        <p:nvGraphicFramePr>
          <p:cNvPr id="4" name="1 Grafik"/>
          <p:cNvGraphicFramePr>
            <a:graphicFrameLocks noGrp="1"/>
          </p:cNvGraphicFramePr>
          <p:nvPr>
            <p:ph idx="1"/>
          </p:nvPr>
        </p:nvGraphicFramePr>
        <p:xfrm>
          <a:off x="251520" y="1268760"/>
          <a:ext cx="84969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tx1"/>
                </a:solidFill>
              </a:rPr>
              <a:t>       2015 YILI AYRINTILI GELİR TOBLOSU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68610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446" y="1052736"/>
            <a:ext cx="8501025" cy="54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2015 YILI GELİRLER TABLOSU GRAFİĞİ</a:t>
            </a:r>
            <a:endParaRPr lang="tr-TR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5 Grafik"/>
          <p:cNvGraphicFramePr>
            <a:graphicFrameLocks noGrp="1"/>
          </p:cNvGraphicFramePr>
          <p:nvPr>
            <p:ph idx="1"/>
          </p:nvPr>
        </p:nvGraphicFramePr>
        <p:xfrm>
          <a:off x="467544" y="836712"/>
          <a:ext cx="829126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2015 GENEL GİDER TABLOSU</a:t>
            </a:r>
            <a:endParaRPr lang="tr-TR"/>
          </a:p>
        </p:txBody>
      </p:sp>
      <p:pic>
        <p:nvPicPr>
          <p:cNvPr id="69634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464" y="1196752"/>
            <a:ext cx="7929071" cy="54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2015 GENEL GİDER TABLOSU DEVAMI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69634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80728"/>
            <a:ext cx="8229600" cy="54005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HER KESİMDEN MİSAFİR AĞIRLADIK</a:t>
            </a:r>
            <a:endParaRPr lang="tr-TR" dirty="0"/>
          </a:p>
        </p:txBody>
      </p:sp>
      <p:pic>
        <p:nvPicPr>
          <p:cNvPr id="2050" name="Picture 2" descr="C:\Users\BATSO9\Desktop\İLETİŞİM YILLIK FAALİYET 2015\ŞUBAT 2015\VERGİ HAFTASI\DSC_3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704856" cy="4035649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 rot="10800000" flipV="1">
            <a:off x="3219760" y="5758601"/>
            <a:ext cx="4288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 </a:t>
            </a:r>
            <a:r>
              <a:rPr lang="tr-TR" b="1" dirty="0" smtClean="0"/>
              <a:t>Batman Defterdarlığı ve Vergi Dairesi yöneticileri</a:t>
            </a:r>
            <a:endParaRPr lang="tr-TR" b="1" dirty="0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2015 DİĞER GİDERLER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70658" name="Picture 2" descr="C:\Users\BATSO9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0249"/>
            <a:ext cx="8061747" cy="50050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2015 </a:t>
            </a:r>
            <a:r>
              <a:rPr lang="tr-TR" sz="2800" smtClean="0">
                <a:solidFill>
                  <a:schemeClr val="tx1"/>
                </a:solidFill>
              </a:rPr>
              <a:t>DİĞER GİDERLER </a:t>
            </a:r>
            <a:r>
              <a:rPr lang="tr-TR" sz="2800" dirty="0" smtClean="0">
                <a:solidFill>
                  <a:schemeClr val="tx1"/>
                </a:solidFill>
              </a:rPr>
              <a:t>GRAFİĞİ</a:t>
            </a:r>
            <a:endParaRPr lang="tr-TR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4 Grafik"/>
          <p:cNvGraphicFramePr>
            <a:graphicFrameLocks/>
          </p:cNvGraphicFramePr>
          <p:nvPr/>
        </p:nvGraphicFramePr>
        <p:xfrm>
          <a:off x="1043608" y="1700808"/>
          <a:ext cx="7272808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extrusionClr>
                <a:schemeClr val="tx1"/>
              </a:extrusionClr>
            </a:sp3d>
          </a:bodyPr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tr-TR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tr-TR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TEŞEKKÜR EDERİZ.</a:t>
            </a:r>
            <a:endParaRPr lang="tr-TR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5" name="9 Resim" descr="BATSO Logo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7" y="836712"/>
            <a:ext cx="3183737" cy="2952328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ransition advClick="0" advTm="2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TÜRKİYENİN EN BÜYÜK İŞ ADAMLARINI İLİMİZDE AĞIRLADIK</a:t>
            </a:r>
            <a:endParaRPr lang="tr-TR" dirty="0"/>
          </a:p>
        </p:txBody>
      </p:sp>
      <p:pic>
        <p:nvPicPr>
          <p:cNvPr id="61442" name="Picture 2" descr="C:\Users\BATSO9\Desktop\SİTE İÇİN FOTO\DSC_0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424936" cy="52427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“</a:t>
            </a:r>
            <a:endParaRPr lang="tr-TR" dirty="0"/>
          </a:p>
        </p:txBody>
      </p:sp>
      <p:pic>
        <p:nvPicPr>
          <p:cNvPr id="3074" name="Picture 2" descr="C:\Users\BATSO9\Desktop\İLETİŞİM YILLIK FAALİYET 2015\ŞUBAT 2015\03.02.2015 KGK GÜNEYDOĞU KADINLARI İLE BULUŞTU\DSC_3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032448" cy="2688299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5364088" y="1628800"/>
            <a:ext cx="313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Doğu ve Güneydoğu İş Kadınları Derneği(DOĞUNKAD) </a:t>
            </a:r>
            <a:endParaRPr lang="tr-TR" dirty="0"/>
          </a:p>
        </p:txBody>
      </p:sp>
      <p:pic>
        <p:nvPicPr>
          <p:cNvPr id="3075" name="Picture 3" descr="C:\Users\BATSO9\Desktop\İLETİŞİM YILLIK FAALİYET 2015\MART 2015\30.03.2015 vali odamızı ziyaret etti\DSC_3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84984"/>
            <a:ext cx="4092786" cy="2729856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 rot="10800000" flipV="1">
            <a:off x="245656" y="4819343"/>
            <a:ext cx="3534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Vali </a:t>
            </a:r>
            <a:r>
              <a:rPr kumimoji="0" lang="tr-TR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Azmi Çelik’in odamızı ziyareti</a:t>
            </a: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1035</TotalTime>
  <Words>456</Words>
  <Application>Microsoft Office PowerPoint</Application>
  <PresentationFormat>Ekran Gösterisi (4:3)</PresentationFormat>
  <Paragraphs>107</Paragraphs>
  <Slides>72</Slides>
  <Notes>1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4" baseType="lpstr">
      <vt:lpstr>Kalabalık</vt:lpstr>
      <vt:lpstr>Worksheet</vt:lpstr>
      <vt:lpstr>BATMAN TİCARET VE SANAYİ ODASI</vt:lpstr>
      <vt:lpstr>   Değerli Meclis Üyelerimiz; </vt:lpstr>
      <vt:lpstr> KOSGEB UYGULAMALI GİRİŞİMCİLİK EĞİTİMLERİNDE HİÇ HIZ KESMEDİK </vt:lpstr>
      <vt:lpstr>     </vt:lpstr>
      <vt:lpstr>.</vt:lpstr>
      <vt:lpstr>GENÇ VE KADIN GİRİŞİMCİLER ÜYE VE BAŞKANLARINI SEÇTİK</vt:lpstr>
      <vt:lpstr>HER KESİMDEN MİSAFİR AĞIRLADIK</vt:lpstr>
      <vt:lpstr>TÜRKİYENİN EN BÜYÜK İŞ ADAMLARINI İLİMİZDE AĞIRLADIK</vt:lpstr>
      <vt:lpstr>“</vt:lpstr>
      <vt:lpstr> TÜRKİYE’NİN ÇEŞİTLİ ÜNİVERSİTELERİNDEN ÖĞRENCİLER ODAMIZI ZİYARET ETTİ</vt:lpstr>
      <vt:lpstr> KADINLARIMIZI UNUTMADIK 8 Mart Dünya Kadınlar Gününde kadın çalışanları ziyaret ederek çiçek dağıttık </vt:lpstr>
      <vt:lpstr>ÜYELERİMİZİ İŞ YERLERİNDE ZİYARET EDEREK SORUNLARINI DİNLEDİK</vt:lpstr>
      <vt:lpstr>YENİ BİNAMIZIN İNŞAATINA BAŞLADIK         (Muhtemel Hizmet Binamız)</vt:lpstr>
      <vt:lpstr>BİR ÇOK PROJEDE YER ALDIK</vt:lpstr>
      <vt:lpstr>    BİLGİSAYARLI KESİM                MAKİNESİ PROJESİ</vt:lpstr>
      <vt:lpstr> BATMAN ATIKLARINDAN ARINIYOR ÖN BAŞVURU PROJESİNİ HAZIRLADIK</vt:lpstr>
      <vt:lpstr>GÜMRÜK SAHASI VE HİZMET BİNASI İHALESİNİ YAPTIRDIK</vt:lpstr>
      <vt:lpstr>BÖLGE HASTANEMİZDE BİR HASTA ODASINI TAM TEŞEKKÜLLÜ DONATTIK</vt:lpstr>
      <vt:lpstr>ÜNİVERESİTEDE GİRİŞİMCİLİK SERTİFİKA PROGRAMI VE TÜBİTAK PROJESİNİNPAYDAŞI OLDUK</vt:lpstr>
      <vt:lpstr>EĞİTİMLERDE HIZ KESMEDİK…</vt:lpstr>
      <vt:lpstr>      ÜYE VE ÇALIŞANLARIMIZA PAZARLAMA VE     SATIŞ EĞİTİMİ VERDİK</vt:lpstr>
      <vt:lpstr>TESKTİL SEKTÖRÜNE İŞ GELİŞTİRME EĞİTİMİ VERDİK</vt:lpstr>
      <vt:lpstr>MECLİS ÜYELERİNE STRATEJİK PLANLAMA VE İŞ GELİŞTİME EĞİTİMİ VERDİK</vt:lpstr>
      <vt:lpstr>.</vt:lpstr>
      <vt:lpstr>PAYDAŞLARIMIZLA İŞ BİRLİĞİ YAPTIK</vt:lpstr>
      <vt:lpstr>ÜYELERİMİZİ HİÇ YALNIZ BIRAKMADIK</vt:lpstr>
      <vt:lpstr>FUAR VE SERGİLERDE BATMANI TEMSİL ETTİK</vt:lpstr>
      <vt:lpstr>TOBB GENEL KURULUNDAYDIK</vt:lpstr>
      <vt:lpstr>BAHÇEŞEHİR ÜNİVERSİTESİ VE BİLİŞİM DERNEĞİNİN DÜZENLEMİŞ OLDUĞU TÜRKİYE GENELİ EN İYİ WEB SİTESİ YARIŞMASINDA HALKIN FAVORİSİ DALINDA WEB SİTEMİZ, 1.LİK ÖDÜLÜNÜ KAZANDI</vt:lpstr>
      <vt:lpstr>YEREL VE BÖLGESEL SORUNLARA DUYARLI OLDUK</vt:lpstr>
      <vt:lpstr>TÜM SİYASİ PARTİLERİMİZLE İSTİŞARE ETTİK</vt:lpstr>
      <vt:lpstr>TÜM SİYASİ PARTİLERİMİZLE İSTİŞARE ETTİK</vt:lpstr>
      <vt:lpstr>SİYASİ PARTİ TEMSİLCİLERİNİ AĞIRLADIK</vt:lpstr>
      <vt:lpstr>SOSYAL SORUMLULUK BİLİNCİYLE BİRÇOK YARDIM ORGANİZASYONUNDA YER ALDIK</vt:lpstr>
      <vt:lpstr>.</vt:lpstr>
      <vt:lpstr>MECLİS, PERSONEL VE AİLELERİYLE YEMEKTE BULUŞTUK</vt:lpstr>
      <vt:lpstr> 2015 YILI</vt:lpstr>
      <vt:lpstr>TİCARET SİCİL BİRİMİ</vt:lpstr>
      <vt:lpstr>TİCARET SİCİL BİRİMİ FAALİYETLERİ</vt:lpstr>
      <vt:lpstr>TİCARET SİCİL BİRİMİ FAALİYETLER GRAFİĞİ</vt:lpstr>
      <vt:lpstr>ODA SİCİL BİRİMİ</vt:lpstr>
      <vt:lpstr>ODA SİCİL BİRİMİ FAALİYETLER</vt:lpstr>
      <vt:lpstr>ODA SİCİL BİRİMİ FAALİYETLER GRAFİĞİ</vt:lpstr>
      <vt:lpstr>GENEL SEKRETERLİK</vt:lpstr>
      <vt:lpstr>GENEL SEKRETERLİK FAALİYETLER</vt:lpstr>
      <vt:lpstr>GENEL SEKRETERLİK FAALİYETLER GRAFİĞİ</vt:lpstr>
      <vt:lpstr>ULAŞTIRMA BİRİMİ</vt:lpstr>
      <vt:lpstr>Slayt 48</vt:lpstr>
      <vt:lpstr>ULAŞTIRMA BİRİMİ FAALİYETLER GRAFİĞİ</vt:lpstr>
      <vt:lpstr>   İLETİŞİM BİRİMİ</vt:lpstr>
      <vt:lpstr>             İLETİŞİM BİRİMİ</vt:lpstr>
      <vt:lpstr>.</vt:lpstr>
      <vt:lpstr>  SİGORTA ACENTALARI BİRİMİ</vt:lpstr>
      <vt:lpstr>SİGORTA ACENTALARI BİRİMİ FAALİYETLER</vt:lpstr>
      <vt:lpstr>SİGORTA ACENTALARI BİRİMİ FAALİYETLER GRAFİĞİ</vt:lpstr>
      <vt:lpstr>          MUHASEBE BİRİMİ</vt:lpstr>
      <vt:lpstr>YILLAR BAZINDA HESAP TABLOSU</vt:lpstr>
      <vt:lpstr>YILLAR BAZINDA HESAP TABLOSU GRAFİKLE GÖSTERİMİ</vt:lpstr>
      <vt:lpstr>GELİRLER</vt:lpstr>
      <vt:lpstr>GİDERLER</vt:lpstr>
      <vt:lpstr>DİĞER GİDERLER</vt:lpstr>
      <vt:lpstr>2015 YILI AY BAZINDA TOPLAM GELİR VE GİDERLER</vt:lpstr>
      <vt:lpstr>   2015 YILI AY BAZINDA TOPLAM GELİR VE                          GİDERLER GRAFİĞİ</vt:lpstr>
      <vt:lpstr>2015 YILI AYRINTILI GELİR GİDER TABLOLARI</vt:lpstr>
      <vt:lpstr>BANKALARDAKİ HESAPLAR GRAFİĞİ</vt:lpstr>
      <vt:lpstr>       2015 YILI AYRINTILI GELİR TOBLOSU</vt:lpstr>
      <vt:lpstr>2015 YILI GELİRLER TABLOSU GRAFİĞİ</vt:lpstr>
      <vt:lpstr>2015 GENEL GİDER TABLOSU</vt:lpstr>
      <vt:lpstr>2015 GENEL GİDER TABLOSU DEVAMI</vt:lpstr>
      <vt:lpstr>2015 DİĞER GİDERLER</vt:lpstr>
      <vt:lpstr>2015 DİĞER GİDERLER GRAFİĞİ</vt:lpstr>
      <vt:lpstr>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BATMAN TİCARET VE SANAYİ ODASI</dc:title>
  <dc:creator>BATSO9</dc:creator>
  <cp:lastModifiedBy>BATSO9</cp:lastModifiedBy>
  <cp:revision>176</cp:revision>
  <dcterms:created xsi:type="dcterms:W3CDTF">2016-01-05T11:30:36Z</dcterms:created>
  <dcterms:modified xsi:type="dcterms:W3CDTF">2016-04-19T12:09:27Z</dcterms:modified>
</cp:coreProperties>
</file>